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9"/>
  </p:notesMasterIdLst>
  <p:sldIdLst>
    <p:sldId id="256" r:id="rId2"/>
    <p:sldId id="364" r:id="rId3"/>
    <p:sldId id="291" r:id="rId4"/>
    <p:sldId id="346" r:id="rId5"/>
    <p:sldId id="369" r:id="rId6"/>
    <p:sldId id="359" r:id="rId7"/>
    <p:sldId id="370" r:id="rId8"/>
    <p:sldId id="361" r:id="rId9"/>
    <p:sldId id="371" r:id="rId10"/>
    <p:sldId id="260" r:id="rId11"/>
    <p:sldId id="372" r:id="rId12"/>
    <p:sldId id="373" r:id="rId13"/>
    <p:sldId id="377" r:id="rId14"/>
    <p:sldId id="380" r:id="rId15"/>
    <p:sldId id="376" r:id="rId16"/>
    <p:sldId id="378" r:id="rId17"/>
    <p:sldId id="263" r:id="rId18"/>
    <p:sldId id="262" r:id="rId19"/>
    <p:sldId id="314" r:id="rId20"/>
    <p:sldId id="363" r:id="rId21"/>
    <p:sldId id="356" r:id="rId22"/>
    <p:sldId id="367" r:id="rId23"/>
    <p:sldId id="368" r:id="rId24"/>
    <p:sldId id="366" r:id="rId25"/>
    <p:sldId id="379" r:id="rId26"/>
    <p:sldId id="358" r:id="rId27"/>
    <p:sldId id="357" r:id="rId28"/>
  </p:sldIdLst>
  <p:sldSz cx="12192000" cy="6858000"/>
  <p:notesSz cx="7104063" cy="10234613"/>
  <p:embeddedFontLst>
    <p:embeddedFont>
      <p:font typeface="Academy Engraved LET" panose="020B0604020202020204" charset="0"/>
      <p:regular r:id="rId30"/>
    </p:embeddedFont>
    <p:embeddedFont>
      <p:font typeface="Arial Narrow" panose="020B0606020202030204" pitchFamily="34" charset="0"/>
      <p:regular r:id="rId31"/>
      <p:bold r:id="rId32"/>
      <p:italic r:id="rId33"/>
      <p:boldItalic r:id="rId34"/>
    </p:embeddedFont>
    <p:embeddedFont>
      <p:font typeface="Calibri" panose="020F0502020204030204" pitchFamily="34" charset="0"/>
      <p:regular r:id="rId35"/>
      <p:bold r:id="rId36"/>
      <p:italic r:id="rId37"/>
      <p:boldItalic r:id="rId38"/>
    </p:embeddedFont>
    <p:embeddedFont>
      <p:font typeface="Cambria Math" panose="02040503050406030204" pitchFamily="18" charset="0"/>
      <p:regular r:id="rId39"/>
    </p:embeddedFont>
    <p:embeddedFont>
      <p:font typeface="Georgia" panose="02040502050405020303" pitchFamily="18"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4" roundtripDataSignature="AMtx7mhCMjA5FSKRQYYzpjJ6FESy4ASQc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endi Ding" initials="WD" lastIdx="1" clrIdx="0">
    <p:extLst>
      <p:ext uri="{19B8F6BF-5375-455C-9EA6-DF929625EA0E}">
        <p15:presenceInfo xmlns:p15="http://schemas.microsoft.com/office/powerpoint/2012/main" userId="62b2491b26cc5d3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5F5FF"/>
    <a:srgbClr val="00ABFF"/>
    <a:srgbClr val="008AF2"/>
    <a:srgbClr val="B1B3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30AF9CC-0738-49EA-B9F9-DE519E40C144}">
  <a:tblStyle styleId="{C30AF9CC-0738-49EA-B9F9-DE519E40C14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Style à thème 1 - Accentuation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4B1156A-380E-4F78-BDF5-A606A8083BF9}" styleName="Style moyen 4 - Accentuation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2" autoAdjust="0"/>
    <p:restoredTop sz="93792" autoAdjust="0"/>
  </p:normalViewPr>
  <p:slideViewPr>
    <p:cSldViewPr snapToGrid="0">
      <p:cViewPr varScale="1">
        <p:scale>
          <a:sx n="62" d="100"/>
          <a:sy n="62" d="100"/>
        </p:scale>
        <p:origin x="868" y="-540"/>
      </p:cViewPr>
      <p:guideLst>
        <p:guide orient="horz" pos="2160"/>
        <p:guide pos="2880"/>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56"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2.fntdata"/><Relationship Id="rId54"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78427" cy="51306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023992" y="0"/>
            <a:ext cx="3078427" cy="513064"/>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81013" y="1279525"/>
            <a:ext cx="6142037"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10407" y="4925407"/>
            <a:ext cx="5683250" cy="4029879"/>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721550"/>
            <a:ext cx="3078427" cy="513063"/>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023992" y="9721550"/>
            <a:ext cx="3078427" cy="51306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notes"/>
          <p:cNvSpPr txBox="1">
            <a:spLocks noGrp="1"/>
          </p:cNvSpPr>
          <p:nvPr>
            <p:ph type="body" idx="1"/>
          </p:nvPr>
        </p:nvSpPr>
        <p:spPr>
          <a:xfrm>
            <a:off x="710407" y="4925407"/>
            <a:ext cx="5683250" cy="402987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1:notes"/>
          <p:cNvSpPr>
            <a:spLocks noGrp="1" noRot="1" noChangeAspect="1"/>
          </p:cNvSpPr>
          <p:nvPr>
            <p:ph type="sldImg" idx="2"/>
          </p:nvPr>
        </p:nvSpPr>
        <p:spPr>
          <a:xfrm>
            <a:off x="481013" y="1279525"/>
            <a:ext cx="6142037"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ced63e0495_0_206:notes"/>
          <p:cNvSpPr txBox="1">
            <a:spLocks noGrp="1"/>
          </p:cNvSpPr>
          <p:nvPr>
            <p:ph type="body" idx="1"/>
          </p:nvPr>
        </p:nvSpPr>
        <p:spPr>
          <a:xfrm>
            <a:off x="710407" y="4925407"/>
            <a:ext cx="5683250" cy="402987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39" name="Google Shape;239;gced63e0495_0_206:notes"/>
          <p:cNvSpPr>
            <a:spLocks noGrp="1" noRot="1" noChangeAspect="1"/>
          </p:cNvSpPr>
          <p:nvPr>
            <p:ph type="sldImg" idx="2"/>
          </p:nvPr>
        </p:nvSpPr>
        <p:spPr>
          <a:xfrm>
            <a:off x="481013" y="1279525"/>
            <a:ext cx="6142037"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6:notes"/>
          <p:cNvSpPr txBox="1">
            <a:spLocks noGrp="1"/>
          </p:cNvSpPr>
          <p:nvPr>
            <p:ph type="body" idx="1"/>
          </p:nvPr>
        </p:nvSpPr>
        <p:spPr>
          <a:xfrm>
            <a:off x="710407" y="4925407"/>
            <a:ext cx="5683250" cy="402987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8" name="Google Shape;218;p6:notes"/>
          <p:cNvSpPr>
            <a:spLocks noGrp="1" noRot="1" noChangeAspect="1"/>
          </p:cNvSpPr>
          <p:nvPr>
            <p:ph type="sldImg" idx="2"/>
          </p:nvPr>
        </p:nvSpPr>
        <p:spPr>
          <a:xfrm>
            <a:off x="481013" y="1279525"/>
            <a:ext cx="6142037"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5561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ced63e0495_0_206:notes"/>
          <p:cNvSpPr txBox="1">
            <a:spLocks noGrp="1"/>
          </p:cNvSpPr>
          <p:nvPr>
            <p:ph type="body" idx="1"/>
          </p:nvPr>
        </p:nvSpPr>
        <p:spPr>
          <a:xfrm>
            <a:off x="710407" y="4925407"/>
            <a:ext cx="5683250" cy="402987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39" name="Google Shape;239;gced63e0495_0_206:notes"/>
          <p:cNvSpPr>
            <a:spLocks noGrp="1" noRot="1" noChangeAspect="1"/>
          </p:cNvSpPr>
          <p:nvPr>
            <p:ph type="sldImg" idx="2"/>
          </p:nvPr>
        </p:nvSpPr>
        <p:spPr>
          <a:xfrm>
            <a:off x="481013" y="1279525"/>
            <a:ext cx="6142037"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591399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ced63e0495_0_206:notes"/>
          <p:cNvSpPr txBox="1">
            <a:spLocks noGrp="1"/>
          </p:cNvSpPr>
          <p:nvPr>
            <p:ph type="body" idx="1"/>
          </p:nvPr>
        </p:nvSpPr>
        <p:spPr>
          <a:xfrm>
            <a:off x="710407" y="4925407"/>
            <a:ext cx="5683250" cy="402987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39" name="Google Shape;239;gced63e0495_0_206:notes"/>
          <p:cNvSpPr>
            <a:spLocks noGrp="1" noRot="1" noChangeAspect="1"/>
          </p:cNvSpPr>
          <p:nvPr>
            <p:ph type="sldImg" idx="2"/>
          </p:nvPr>
        </p:nvSpPr>
        <p:spPr>
          <a:xfrm>
            <a:off x="481013" y="1279525"/>
            <a:ext cx="6142037"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172654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ced63e0495_0_206:notes"/>
          <p:cNvSpPr txBox="1">
            <a:spLocks noGrp="1"/>
          </p:cNvSpPr>
          <p:nvPr>
            <p:ph type="body" idx="1"/>
          </p:nvPr>
        </p:nvSpPr>
        <p:spPr>
          <a:xfrm>
            <a:off x="710407" y="4925407"/>
            <a:ext cx="5683250" cy="402987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39" name="Google Shape;239;gced63e0495_0_206:notes"/>
          <p:cNvSpPr>
            <a:spLocks noGrp="1" noRot="1" noChangeAspect="1"/>
          </p:cNvSpPr>
          <p:nvPr>
            <p:ph type="sldImg" idx="2"/>
          </p:nvPr>
        </p:nvSpPr>
        <p:spPr>
          <a:xfrm>
            <a:off x="481013" y="1279525"/>
            <a:ext cx="6142037"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74443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ced63e0495_0_206:notes"/>
          <p:cNvSpPr txBox="1">
            <a:spLocks noGrp="1"/>
          </p:cNvSpPr>
          <p:nvPr>
            <p:ph type="body" idx="1"/>
          </p:nvPr>
        </p:nvSpPr>
        <p:spPr>
          <a:xfrm>
            <a:off x="710407" y="4925407"/>
            <a:ext cx="5683250" cy="402987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39" name="Google Shape;239;gced63e0495_0_206:notes"/>
          <p:cNvSpPr>
            <a:spLocks noGrp="1" noRot="1" noChangeAspect="1"/>
          </p:cNvSpPr>
          <p:nvPr>
            <p:ph type="sldImg" idx="2"/>
          </p:nvPr>
        </p:nvSpPr>
        <p:spPr>
          <a:xfrm>
            <a:off x="481013" y="1279525"/>
            <a:ext cx="6142037"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231029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ced63e0495_0_206:notes"/>
          <p:cNvSpPr txBox="1">
            <a:spLocks noGrp="1"/>
          </p:cNvSpPr>
          <p:nvPr>
            <p:ph type="body" idx="1"/>
          </p:nvPr>
        </p:nvSpPr>
        <p:spPr>
          <a:xfrm>
            <a:off x="710407" y="4925407"/>
            <a:ext cx="5683250" cy="402987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39" name="Google Shape;239;gced63e0495_0_206:notes"/>
          <p:cNvSpPr>
            <a:spLocks noGrp="1" noRot="1" noChangeAspect="1"/>
          </p:cNvSpPr>
          <p:nvPr>
            <p:ph type="sldImg" idx="2"/>
          </p:nvPr>
        </p:nvSpPr>
        <p:spPr>
          <a:xfrm>
            <a:off x="481013" y="1279525"/>
            <a:ext cx="6142037"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95150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2:notes"/>
          <p:cNvSpPr txBox="1">
            <a:spLocks noGrp="1"/>
          </p:cNvSpPr>
          <p:nvPr>
            <p:ph type="body" idx="1"/>
          </p:nvPr>
        </p:nvSpPr>
        <p:spPr>
          <a:xfrm>
            <a:off x="710407" y="4925407"/>
            <a:ext cx="5683250" cy="402987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12:notes"/>
          <p:cNvSpPr>
            <a:spLocks noGrp="1" noRot="1" noChangeAspect="1"/>
          </p:cNvSpPr>
          <p:nvPr>
            <p:ph type="sldImg" idx="2"/>
          </p:nvPr>
        </p:nvSpPr>
        <p:spPr>
          <a:xfrm>
            <a:off x="481013" y="1279525"/>
            <a:ext cx="6142037"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c8eb573e23_0_24:notes"/>
          <p:cNvSpPr txBox="1">
            <a:spLocks noGrp="1"/>
          </p:cNvSpPr>
          <p:nvPr>
            <p:ph type="body" idx="1"/>
          </p:nvPr>
        </p:nvSpPr>
        <p:spPr>
          <a:xfrm>
            <a:off x="685800" y="5867400"/>
            <a:ext cx="5486400" cy="48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gc8eb573e23_0_24: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4:notes"/>
          <p:cNvSpPr txBox="1">
            <a:spLocks noGrp="1"/>
          </p:cNvSpPr>
          <p:nvPr>
            <p:ph type="body" idx="1"/>
          </p:nvPr>
        </p:nvSpPr>
        <p:spPr>
          <a:xfrm>
            <a:off x="710407" y="4925407"/>
            <a:ext cx="5683250" cy="402987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4:notes"/>
          <p:cNvSpPr>
            <a:spLocks noGrp="1" noRot="1" noChangeAspect="1"/>
          </p:cNvSpPr>
          <p:nvPr>
            <p:ph type="sldImg" idx="2"/>
          </p:nvPr>
        </p:nvSpPr>
        <p:spPr>
          <a:xfrm>
            <a:off x="481013" y="1279525"/>
            <a:ext cx="6142037"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8441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ced63e0495_0_0:notes"/>
          <p:cNvSpPr txBox="1">
            <a:spLocks noGrp="1"/>
          </p:cNvSpPr>
          <p:nvPr>
            <p:ph type="body" idx="1"/>
          </p:nvPr>
        </p:nvSpPr>
        <p:spPr>
          <a:xfrm>
            <a:off x="710407" y="4925407"/>
            <a:ext cx="5683250" cy="402987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9" name="Google Shape;209;gced63e0495_0_0:notes"/>
          <p:cNvSpPr>
            <a:spLocks noGrp="1" noRot="1" noChangeAspect="1"/>
          </p:cNvSpPr>
          <p:nvPr>
            <p:ph type="sldImg" idx="2"/>
          </p:nvPr>
        </p:nvSpPr>
        <p:spPr>
          <a:xfrm>
            <a:off x="481013" y="1279525"/>
            <a:ext cx="6142037"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344176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ced63e0495_0_0:notes"/>
          <p:cNvSpPr txBox="1">
            <a:spLocks noGrp="1"/>
          </p:cNvSpPr>
          <p:nvPr>
            <p:ph type="body" idx="1"/>
          </p:nvPr>
        </p:nvSpPr>
        <p:spPr>
          <a:xfrm>
            <a:off x="710407" y="4925407"/>
            <a:ext cx="5683250" cy="402987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9" name="Google Shape;209;gced63e0495_0_0:notes"/>
          <p:cNvSpPr>
            <a:spLocks noGrp="1" noRot="1" noChangeAspect="1"/>
          </p:cNvSpPr>
          <p:nvPr>
            <p:ph type="sldImg" idx="2"/>
          </p:nvPr>
        </p:nvSpPr>
        <p:spPr>
          <a:xfrm>
            <a:off x="481013" y="1279525"/>
            <a:ext cx="6142037"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38636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6:notes"/>
          <p:cNvSpPr txBox="1">
            <a:spLocks noGrp="1"/>
          </p:cNvSpPr>
          <p:nvPr>
            <p:ph type="body" idx="1"/>
          </p:nvPr>
        </p:nvSpPr>
        <p:spPr>
          <a:xfrm>
            <a:off x="710407" y="4925407"/>
            <a:ext cx="5683250" cy="402987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8" name="Google Shape;218;p6:notes"/>
          <p:cNvSpPr>
            <a:spLocks noGrp="1" noRot="1" noChangeAspect="1"/>
          </p:cNvSpPr>
          <p:nvPr>
            <p:ph type="sldImg" idx="2"/>
          </p:nvPr>
        </p:nvSpPr>
        <p:spPr>
          <a:xfrm>
            <a:off x="481013" y="1279525"/>
            <a:ext cx="6142037"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76563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6:notes"/>
          <p:cNvSpPr txBox="1">
            <a:spLocks noGrp="1"/>
          </p:cNvSpPr>
          <p:nvPr>
            <p:ph type="body" idx="1"/>
          </p:nvPr>
        </p:nvSpPr>
        <p:spPr>
          <a:xfrm>
            <a:off x="710407" y="4925407"/>
            <a:ext cx="5683250" cy="402987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8" name="Google Shape;218;p6:notes"/>
          <p:cNvSpPr>
            <a:spLocks noGrp="1" noRot="1" noChangeAspect="1"/>
          </p:cNvSpPr>
          <p:nvPr>
            <p:ph type="sldImg" idx="2"/>
          </p:nvPr>
        </p:nvSpPr>
        <p:spPr>
          <a:xfrm>
            <a:off x="481013" y="1279525"/>
            <a:ext cx="6142037"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6982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6:notes"/>
          <p:cNvSpPr txBox="1">
            <a:spLocks noGrp="1"/>
          </p:cNvSpPr>
          <p:nvPr>
            <p:ph type="body" idx="1"/>
          </p:nvPr>
        </p:nvSpPr>
        <p:spPr>
          <a:xfrm>
            <a:off x="710407" y="4925407"/>
            <a:ext cx="5683250" cy="402987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8" name="Google Shape;218;p6:notes"/>
          <p:cNvSpPr>
            <a:spLocks noGrp="1" noRot="1" noChangeAspect="1"/>
          </p:cNvSpPr>
          <p:nvPr>
            <p:ph type="sldImg" idx="2"/>
          </p:nvPr>
        </p:nvSpPr>
        <p:spPr>
          <a:xfrm>
            <a:off x="481013" y="1279525"/>
            <a:ext cx="6142037"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44085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ced63e0495_0_206:notes"/>
          <p:cNvSpPr txBox="1">
            <a:spLocks noGrp="1"/>
          </p:cNvSpPr>
          <p:nvPr>
            <p:ph type="body" idx="1"/>
          </p:nvPr>
        </p:nvSpPr>
        <p:spPr>
          <a:xfrm>
            <a:off x="710407" y="4925407"/>
            <a:ext cx="5683250" cy="402987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39" name="Google Shape;239;gced63e0495_0_206:notes"/>
          <p:cNvSpPr>
            <a:spLocks noGrp="1" noRot="1" noChangeAspect="1"/>
          </p:cNvSpPr>
          <p:nvPr>
            <p:ph type="sldImg" idx="2"/>
          </p:nvPr>
        </p:nvSpPr>
        <p:spPr>
          <a:xfrm>
            <a:off x="481013" y="1279525"/>
            <a:ext cx="6142037"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72350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6:notes"/>
          <p:cNvSpPr txBox="1">
            <a:spLocks noGrp="1"/>
          </p:cNvSpPr>
          <p:nvPr>
            <p:ph type="body" idx="1"/>
          </p:nvPr>
        </p:nvSpPr>
        <p:spPr>
          <a:xfrm>
            <a:off x="685800" y="5867400"/>
            <a:ext cx="5486400" cy="48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8" name="Google Shape;218;p6:notes"/>
          <p:cNvSpPr>
            <a:spLocks noGrp="1" noRot="1" noChangeAspect="1"/>
          </p:cNvSpPr>
          <p:nvPr>
            <p:ph type="sldImg" idx="2"/>
          </p:nvPr>
        </p:nvSpPr>
        <p:spPr>
          <a:xfrm>
            <a:off x="-228600" y="1524000"/>
            <a:ext cx="7315200" cy="4114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5804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6:notes"/>
          <p:cNvSpPr txBox="1">
            <a:spLocks noGrp="1"/>
          </p:cNvSpPr>
          <p:nvPr>
            <p:ph type="body" idx="1"/>
          </p:nvPr>
        </p:nvSpPr>
        <p:spPr>
          <a:xfrm>
            <a:off x="710407" y="4925407"/>
            <a:ext cx="5683250" cy="402987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8" name="Google Shape;218;p6:notes"/>
          <p:cNvSpPr>
            <a:spLocks noGrp="1" noRot="1" noChangeAspect="1"/>
          </p:cNvSpPr>
          <p:nvPr>
            <p:ph type="sldImg" idx="2"/>
          </p:nvPr>
        </p:nvSpPr>
        <p:spPr>
          <a:xfrm>
            <a:off x="481013" y="1279525"/>
            <a:ext cx="6142037"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6409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6:notes"/>
          <p:cNvSpPr txBox="1">
            <a:spLocks noGrp="1"/>
          </p:cNvSpPr>
          <p:nvPr>
            <p:ph type="body" idx="1"/>
          </p:nvPr>
        </p:nvSpPr>
        <p:spPr>
          <a:xfrm>
            <a:off x="710407" y="4925407"/>
            <a:ext cx="5683250" cy="402987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8" name="Google Shape;218;p6:notes"/>
          <p:cNvSpPr>
            <a:spLocks noGrp="1" noRot="1" noChangeAspect="1"/>
          </p:cNvSpPr>
          <p:nvPr>
            <p:ph type="sldImg" idx="2"/>
          </p:nvPr>
        </p:nvSpPr>
        <p:spPr>
          <a:xfrm>
            <a:off x="481013" y="1279525"/>
            <a:ext cx="6142037"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5399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6:notes"/>
          <p:cNvSpPr txBox="1">
            <a:spLocks noGrp="1"/>
          </p:cNvSpPr>
          <p:nvPr>
            <p:ph type="body" idx="1"/>
          </p:nvPr>
        </p:nvSpPr>
        <p:spPr>
          <a:xfrm>
            <a:off x="710407" y="4925407"/>
            <a:ext cx="5683250" cy="402987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8" name="Google Shape;218;p6:notes"/>
          <p:cNvSpPr>
            <a:spLocks noGrp="1" noRot="1" noChangeAspect="1"/>
          </p:cNvSpPr>
          <p:nvPr>
            <p:ph type="sldImg" idx="2"/>
          </p:nvPr>
        </p:nvSpPr>
        <p:spPr>
          <a:xfrm>
            <a:off x="481013" y="1279525"/>
            <a:ext cx="6142037"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8131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6:notes"/>
          <p:cNvSpPr txBox="1">
            <a:spLocks noGrp="1"/>
          </p:cNvSpPr>
          <p:nvPr>
            <p:ph type="body" idx="1"/>
          </p:nvPr>
        </p:nvSpPr>
        <p:spPr>
          <a:xfrm>
            <a:off x="710407" y="4925407"/>
            <a:ext cx="5683250" cy="402987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8" name="Google Shape;218;p6:notes"/>
          <p:cNvSpPr>
            <a:spLocks noGrp="1" noRot="1" noChangeAspect="1"/>
          </p:cNvSpPr>
          <p:nvPr>
            <p:ph type="sldImg" idx="2"/>
          </p:nvPr>
        </p:nvSpPr>
        <p:spPr>
          <a:xfrm>
            <a:off x="481013" y="1279525"/>
            <a:ext cx="6142037"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9575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6:notes"/>
          <p:cNvSpPr txBox="1">
            <a:spLocks noGrp="1"/>
          </p:cNvSpPr>
          <p:nvPr>
            <p:ph type="body" idx="1"/>
          </p:nvPr>
        </p:nvSpPr>
        <p:spPr>
          <a:xfrm>
            <a:off x="710407" y="4925407"/>
            <a:ext cx="5683250" cy="402987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8" name="Google Shape;218;p6:notes"/>
          <p:cNvSpPr>
            <a:spLocks noGrp="1" noRot="1" noChangeAspect="1"/>
          </p:cNvSpPr>
          <p:nvPr>
            <p:ph type="sldImg" idx="2"/>
          </p:nvPr>
        </p:nvSpPr>
        <p:spPr>
          <a:xfrm>
            <a:off x="481013" y="1279525"/>
            <a:ext cx="6142037"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8954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6:notes"/>
          <p:cNvSpPr txBox="1">
            <a:spLocks noGrp="1"/>
          </p:cNvSpPr>
          <p:nvPr>
            <p:ph type="body" idx="1"/>
          </p:nvPr>
        </p:nvSpPr>
        <p:spPr>
          <a:xfrm>
            <a:off x="710407" y="4925407"/>
            <a:ext cx="5683250" cy="402987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8" name="Google Shape;218;p6:notes"/>
          <p:cNvSpPr>
            <a:spLocks noGrp="1" noRot="1" noChangeAspect="1"/>
          </p:cNvSpPr>
          <p:nvPr>
            <p:ph type="sldImg" idx="2"/>
          </p:nvPr>
        </p:nvSpPr>
        <p:spPr>
          <a:xfrm>
            <a:off x="481013" y="1279525"/>
            <a:ext cx="6142037"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08812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re sans image">
  <p:cSld name="Titre sans image">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1" name="Google Shape;21;p15"/>
          <p:cNvSpPr txBox="1">
            <a:spLocks noGrp="1"/>
          </p:cNvSpPr>
          <p:nvPr>
            <p:ph type="title"/>
          </p:nvPr>
        </p:nvSpPr>
        <p:spPr>
          <a:xfrm>
            <a:off x="452438" y="2060848"/>
            <a:ext cx="6234112" cy="906450"/>
          </a:xfrm>
          <a:prstGeom prst="rect">
            <a:avLst/>
          </a:prstGeom>
          <a:noFill/>
          <a:ln>
            <a:noFill/>
          </a:ln>
        </p:spPr>
        <p:txBody>
          <a:bodyPr spcFirstLastPara="1" wrap="square" lIns="91425" tIns="45700" rIns="91425" bIns="45700" anchor="ctr" anchorCtr="0">
            <a:noAutofit/>
          </a:bodyPr>
          <a:lstStyle>
            <a:lvl1pPr lvl="0" algn="r">
              <a:lnSpc>
                <a:spcPct val="90000"/>
              </a:lnSpc>
              <a:spcBef>
                <a:spcPts val="0"/>
              </a:spcBef>
              <a:spcAft>
                <a:spcPts val="0"/>
              </a:spcAft>
              <a:buClr>
                <a:schemeClr val="lt1"/>
              </a:buClr>
              <a:buSzPts val="3200"/>
              <a:buFont typeface="Georgia"/>
              <a:buNone/>
              <a:defRPr sz="3200" b="1">
                <a:solidFill>
                  <a:schemeClr val="lt1"/>
                </a:solidFill>
                <a:latin typeface="Georgia"/>
                <a:ea typeface="Georgia"/>
                <a:cs typeface="Georgia"/>
                <a:sym typeface="Georg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15"/>
          <p:cNvSpPr/>
          <p:nvPr/>
        </p:nvSpPr>
        <p:spPr>
          <a:xfrm>
            <a:off x="0" y="2835797"/>
            <a:ext cx="4710897" cy="1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 name="Google Shape;23;p15"/>
          <p:cNvSpPr txBox="1">
            <a:spLocks noGrp="1"/>
          </p:cNvSpPr>
          <p:nvPr>
            <p:ph type="body" idx="1"/>
          </p:nvPr>
        </p:nvSpPr>
        <p:spPr>
          <a:xfrm>
            <a:off x="452438" y="2968625"/>
            <a:ext cx="5465762" cy="91757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800"/>
              <a:buNone/>
              <a:defRPr>
                <a:solidFill>
                  <a:schemeClr val="lt1"/>
                </a:solidFil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4" name="Google Shape;24;p15"/>
          <p:cNvPicPr preferRelativeResize="0"/>
          <p:nvPr/>
        </p:nvPicPr>
        <p:blipFill rotWithShape="1">
          <a:blip r:embed="rId3">
            <a:alphaModFix/>
          </a:blip>
          <a:srcRect/>
          <a:stretch/>
        </p:blipFill>
        <p:spPr>
          <a:xfrm>
            <a:off x="9626600" y="5185847"/>
            <a:ext cx="1716329" cy="104150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175"/>
        <p:cNvGrpSpPr/>
        <p:nvPr/>
      </p:nvGrpSpPr>
      <p:grpSpPr>
        <a:xfrm>
          <a:off x="0" y="0"/>
          <a:ext cx="0" cy="0"/>
          <a:chOff x="0" y="0"/>
          <a:chExt cx="0" cy="0"/>
        </a:xfrm>
      </p:grpSpPr>
      <p:sp>
        <p:nvSpPr>
          <p:cNvPr id="176" name="Google Shape;176;p28"/>
          <p:cNvSpPr txBox="1">
            <a:spLocks noGrp="1"/>
          </p:cNvSpPr>
          <p:nvPr>
            <p:ph type="title"/>
          </p:nvPr>
        </p:nvSpPr>
        <p:spPr>
          <a:xfrm>
            <a:off x="1658938" y="-41275"/>
            <a:ext cx="10515600" cy="970521"/>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dk1"/>
              </a:buClr>
              <a:buSzPts val="4000"/>
              <a:buFont typeface="Arial"/>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7" name="Google Shape;177;p2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78" name="Google Shape;178;p28"/>
          <p:cNvSpPr txBox="1">
            <a:spLocks noGrp="1"/>
          </p:cNvSpPr>
          <p:nvPr>
            <p:ph type="body" idx="2"/>
          </p:nvPr>
        </p:nvSpPr>
        <p:spPr>
          <a:xfrm>
            <a:off x="839788" y="2505074"/>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9" name="Google Shape;179;p2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80" name="Google Shape;180;p28"/>
          <p:cNvSpPr txBox="1">
            <a:spLocks noGrp="1"/>
          </p:cNvSpPr>
          <p:nvPr>
            <p:ph type="body" idx="4"/>
          </p:nvPr>
        </p:nvSpPr>
        <p:spPr>
          <a:xfrm>
            <a:off x="6172200" y="2505074"/>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 name="Google Shape;181;p28"/>
          <p:cNvSpPr txBox="1">
            <a:spLocks noGrp="1"/>
          </p:cNvSpPr>
          <p:nvPr>
            <p:ph type="dt" idx="10"/>
          </p:nvPr>
        </p:nvSpPr>
        <p:spPr>
          <a:xfrm>
            <a:off x="0" y="6586538"/>
            <a:ext cx="2743200" cy="2621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2" name="Google Shape;182;p28"/>
          <p:cNvSpPr txBox="1">
            <a:spLocks noGrp="1"/>
          </p:cNvSpPr>
          <p:nvPr>
            <p:ph type="ftr" idx="11"/>
          </p:nvPr>
        </p:nvSpPr>
        <p:spPr>
          <a:xfrm>
            <a:off x="4038600" y="6586538"/>
            <a:ext cx="4114800" cy="26218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3" name="Google Shape;183;p28"/>
          <p:cNvSpPr txBox="1">
            <a:spLocks noGrp="1"/>
          </p:cNvSpPr>
          <p:nvPr>
            <p:ph type="sldNum" idx="12"/>
          </p:nvPr>
        </p:nvSpPr>
        <p:spPr>
          <a:xfrm>
            <a:off x="9448799" y="6586538"/>
            <a:ext cx="2743200" cy="26218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grpSp>
        <p:nvGrpSpPr>
          <p:cNvPr id="184" name="Google Shape;184;p28"/>
          <p:cNvGrpSpPr/>
          <p:nvPr/>
        </p:nvGrpSpPr>
        <p:grpSpPr>
          <a:xfrm>
            <a:off x="0" y="-12825"/>
            <a:ext cx="12194324" cy="944400"/>
            <a:chOff x="0" y="-12825"/>
            <a:chExt cx="12194324" cy="944400"/>
          </a:xfrm>
        </p:grpSpPr>
        <p:grpSp>
          <p:nvGrpSpPr>
            <p:cNvPr id="185" name="Google Shape;185;p28"/>
            <p:cNvGrpSpPr/>
            <p:nvPr/>
          </p:nvGrpSpPr>
          <p:grpSpPr>
            <a:xfrm>
              <a:off x="0" y="2358"/>
              <a:ext cx="1130139" cy="929217"/>
              <a:chOff x="0" y="2358"/>
              <a:chExt cx="1130139" cy="929217"/>
            </a:xfrm>
          </p:grpSpPr>
          <p:sp>
            <p:nvSpPr>
              <p:cNvPr id="186" name="Google Shape;186;p28"/>
              <p:cNvSpPr/>
              <p:nvPr/>
            </p:nvSpPr>
            <p:spPr>
              <a:xfrm>
                <a:off x="1" y="2358"/>
                <a:ext cx="256890" cy="186178"/>
              </a:xfrm>
              <a:custGeom>
                <a:avLst/>
                <a:gdLst/>
                <a:ahLst/>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w="12700" cap="flat" cmpd="sng">
                <a:solidFill>
                  <a:srgbClr val="FFED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7" name="Google Shape;187;p28"/>
              <p:cNvSpPr/>
              <p:nvPr/>
            </p:nvSpPr>
            <p:spPr>
              <a:xfrm>
                <a:off x="0" y="538106"/>
                <a:ext cx="465513" cy="393469"/>
              </a:xfrm>
              <a:custGeom>
                <a:avLst/>
                <a:gdLst/>
                <a:ahLst/>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w="12700" cap="flat" cmpd="sng">
                <a:solidFill>
                  <a:srgbClr val="12237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8" name="Google Shape;188;p28"/>
              <p:cNvSpPr/>
              <p:nvPr/>
            </p:nvSpPr>
            <p:spPr>
              <a:xfrm>
                <a:off x="4072" y="126890"/>
                <a:ext cx="1126067" cy="804333"/>
              </a:xfrm>
              <a:custGeom>
                <a:avLst/>
                <a:gdLst/>
                <a:ahLst/>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w="12700" cap="flat" cmpd="sng">
                <a:solidFill>
                  <a:srgbClr val="00AB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189" name="Google Shape;189;p28"/>
            <p:cNvSpPr/>
            <p:nvPr/>
          </p:nvSpPr>
          <p:spPr>
            <a:xfrm>
              <a:off x="168639" y="-12825"/>
              <a:ext cx="12025685" cy="942071"/>
            </a:xfrm>
            <a:custGeom>
              <a:avLst/>
              <a:gdLst/>
              <a:ahLst/>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re image moteur">
  <p:cSld name="Titre image moteur">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14"/>
          <p:cNvSpPr txBox="1">
            <a:spLocks noGrp="1"/>
          </p:cNvSpPr>
          <p:nvPr>
            <p:ph type="title"/>
          </p:nvPr>
        </p:nvSpPr>
        <p:spPr>
          <a:xfrm>
            <a:off x="451788" y="2061647"/>
            <a:ext cx="6291912" cy="90645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200"/>
              <a:buFont typeface="Georgia"/>
              <a:buNone/>
              <a:defRPr sz="3200" b="1">
                <a:solidFill>
                  <a:schemeClr val="lt1"/>
                </a:solidFill>
                <a:latin typeface="Georgia"/>
                <a:ea typeface="Georgia"/>
                <a:cs typeface="Georgia"/>
                <a:sym typeface="Georg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 name="Google Shape;17;p14"/>
          <p:cNvPicPr preferRelativeResize="0"/>
          <p:nvPr/>
        </p:nvPicPr>
        <p:blipFill rotWithShape="1">
          <a:blip r:embed="rId3">
            <a:alphaModFix/>
          </a:blip>
          <a:srcRect/>
          <a:stretch/>
        </p:blipFill>
        <p:spPr>
          <a:xfrm>
            <a:off x="9624392" y="5157192"/>
            <a:ext cx="1716329" cy="1041502"/>
          </a:xfrm>
          <a:prstGeom prst="rect">
            <a:avLst/>
          </a:prstGeom>
          <a:noFill/>
          <a:ln>
            <a:noFill/>
          </a:ln>
        </p:spPr>
      </p:pic>
      <p:sp>
        <p:nvSpPr>
          <p:cNvPr id="18" name="Google Shape;18;p14"/>
          <p:cNvSpPr/>
          <p:nvPr/>
        </p:nvSpPr>
        <p:spPr>
          <a:xfrm>
            <a:off x="0" y="2835797"/>
            <a:ext cx="4710897" cy="1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9;p14"/>
          <p:cNvSpPr txBox="1">
            <a:spLocks noGrp="1"/>
          </p:cNvSpPr>
          <p:nvPr>
            <p:ph type="body" idx="1"/>
          </p:nvPr>
        </p:nvSpPr>
        <p:spPr>
          <a:xfrm>
            <a:off x="452438" y="2968625"/>
            <a:ext cx="5465762" cy="91757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800"/>
              <a:buNone/>
              <a:defRPr>
                <a:solidFill>
                  <a:schemeClr val="lt1"/>
                </a:solidFil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6829147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re intermédiaire">
  <p:cSld name="Titre intermédiaire">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17"/>
          <p:cNvSpPr txBox="1">
            <a:spLocks noGrp="1"/>
          </p:cNvSpPr>
          <p:nvPr>
            <p:ph type="title"/>
          </p:nvPr>
        </p:nvSpPr>
        <p:spPr>
          <a:xfrm>
            <a:off x="1130300" y="2146299"/>
            <a:ext cx="10648012" cy="69479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000"/>
              <a:buFont typeface="Georgia"/>
              <a:buNone/>
              <a:defRPr sz="3000" b="1">
                <a:solidFill>
                  <a:schemeClr val="lt1"/>
                </a:solidFill>
                <a:latin typeface="Georgia"/>
                <a:ea typeface="Georgia"/>
                <a:cs typeface="Georgia"/>
                <a:sym typeface="Georg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17"/>
          <p:cNvSpPr/>
          <p:nvPr/>
        </p:nvSpPr>
        <p:spPr>
          <a:xfrm>
            <a:off x="1181099" y="2823097"/>
            <a:ext cx="4710897" cy="1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 name="Google Shape;35;p17"/>
          <p:cNvSpPr txBox="1">
            <a:spLocks noGrp="1"/>
          </p:cNvSpPr>
          <p:nvPr>
            <p:ph type="body" idx="1"/>
          </p:nvPr>
        </p:nvSpPr>
        <p:spPr>
          <a:xfrm>
            <a:off x="1181099" y="2997200"/>
            <a:ext cx="5676900" cy="18161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600"/>
              <a:buNone/>
              <a:defRPr sz="2600" b="0" i="1">
                <a:solidFill>
                  <a:schemeClr val="lt1"/>
                </a:solidFill>
                <a:latin typeface="Georgia"/>
                <a:ea typeface="Georgia"/>
                <a:cs typeface="Georgia"/>
                <a:sym typeface="Georgia"/>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7656484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re et contenu" type="obj">
  <p:cSld name="Titre et contenu">
    <p:spTree>
      <p:nvGrpSpPr>
        <p:cNvPr id="1" name="Shape 43"/>
        <p:cNvGrpSpPr/>
        <p:nvPr/>
      </p:nvGrpSpPr>
      <p:grpSpPr>
        <a:xfrm>
          <a:off x="0" y="0"/>
          <a:ext cx="0" cy="0"/>
          <a:chOff x="0" y="0"/>
          <a:chExt cx="0" cy="0"/>
        </a:xfrm>
      </p:grpSpPr>
      <p:sp>
        <p:nvSpPr>
          <p:cNvPr id="44" name="Google Shape;44;p19"/>
          <p:cNvSpPr/>
          <p:nvPr/>
        </p:nvSpPr>
        <p:spPr>
          <a:xfrm>
            <a:off x="-4712" y="-2356"/>
            <a:ext cx="256890" cy="256877"/>
          </a:xfrm>
          <a:custGeom>
            <a:avLst/>
            <a:gdLst/>
            <a:ahLst/>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w="12700" cap="flat" cmpd="sng">
            <a:solidFill>
              <a:srgbClr val="FFED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45" name="Google Shape;45;p19"/>
          <p:cNvGrpSpPr/>
          <p:nvPr/>
        </p:nvGrpSpPr>
        <p:grpSpPr>
          <a:xfrm>
            <a:off x="0" y="136313"/>
            <a:ext cx="1128128" cy="799613"/>
            <a:chOff x="0" y="136313"/>
            <a:chExt cx="1128128" cy="804749"/>
          </a:xfrm>
        </p:grpSpPr>
        <p:sp>
          <p:nvSpPr>
            <p:cNvPr id="46" name="Google Shape;46;p19"/>
            <p:cNvSpPr/>
            <p:nvPr/>
          </p:nvSpPr>
          <p:spPr>
            <a:xfrm>
              <a:off x="0" y="547593"/>
              <a:ext cx="465513" cy="393469"/>
            </a:xfrm>
            <a:custGeom>
              <a:avLst/>
              <a:gdLst/>
              <a:ahLst/>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ABFF"/>
            </a:solidFill>
            <a:ln w="12700" cap="flat" cmpd="sng">
              <a:solidFill>
                <a:srgbClr val="00AB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7" name="Google Shape;47;p19"/>
            <p:cNvSpPr/>
            <p:nvPr/>
          </p:nvSpPr>
          <p:spPr>
            <a:xfrm>
              <a:off x="2061" y="136313"/>
              <a:ext cx="1126067" cy="804333"/>
            </a:xfrm>
            <a:custGeom>
              <a:avLst/>
              <a:gdLst/>
              <a:ahLst/>
              <a:cxnLst/>
              <a:rect l="l" t="t" r="r" b="b"/>
              <a:pathLst>
                <a:path w="1126067" h="804333" extrusionOk="0">
                  <a:moveTo>
                    <a:pt x="0" y="0"/>
                  </a:moveTo>
                  <a:lnTo>
                    <a:pt x="0" y="431800"/>
                  </a:lnTo>
                  <a:lnTo>
                    <a:pt x="474133" y="804333"/>
                  </a:lnTo>
                  <a:lnTo>
                    <a:pt x="1126067" y="270934"/>
                  </a:lnTo>
                  <a:lnTo>
                    <a:pt x="0" y="0"/>
                  </a:lnTo>
                  <a:close/>
                </a:path>
              </a:pathLst>
            </a:custGeom>
            <a:solidFill>
              <a:srgbClr val="B1B3B4"/>
            </a:solidFill>
            <a:ln w="12700" cap="flat" cmpd="sng">
              <a:solidFill>
                <a:srgbClr val="B1B3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
        <p:nvSpPr>
          <p:cNvPr id="48" name="Google Shape;48;p19"/>
          <p:cNvSpPr/>
          <p:nvPr/>
        </p:nvSpPr>
        <p:spPr>
          <a:xfrm>
            <a:off x="166315" y="-3159"/>
            <a:ext cx="12025685" cy="938672"/>
          </a:xfrm>
          <a:custGeom>
            <a:avLst/>
            <a:gdLst/>
            <a:ahLst/>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solidFill>
            <a:srgbClr val="122372"/>
          </a:solidFill>
          <a:ln w="12700" cap="flat" cmpd="sng">
            <a:solidFill>
              <a:srgbClr val="12237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 name="Google Shape;49;p19"/>
          <p:cNvSpPr txBox="1">
            <a:spLocks noGrp="1"/>
          </p:cNvSpPr>
          <p:nvPr>
            <p:ph type="title"/>
          </p:nvPr>
        </p:nvSpPr>
        <p:spPr>
          <a:xfrm>
            <a:off x="656493" y="-1"/>
            <a:ext cx="11535507" cy="935513"/>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4000"/>
              <a:buFont typeface="Arial"/>
              <a:buNone/>
              <a:defRPr>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19"/>
          <p:cNvSpPr txBox="1">
            <a:spLocks noGrp="1"/>
          </p:cNvSpPr>
          <p:nvPr>
            <p:ph type="body" idx="1"/>
          </p:nvPr>
        </p:nvSpPr>
        <p:spPr>
          <a:xfrm>
            <a:off x="465513" y="1535723"/>
            <a:ext cx="11492025" cy="4641240"/>
          </a:xfrm>
          <a:prstGeom prst="rect">
            <a:avLst/>
          </a:prstGeom>
          <a:noFill/>
          <a:ln>
            <a:noFill/>
          </a:ln>
        </p:spPr>
        <p:txBody>
          <a:bodyPr spcFirstLastPara="1" wrap="square" lIns="91425" tIns="45700" rIns="91425" bIns="45700" anchor="t" anchorCtr="0">
            <a:normAutofit/>
          </a:bodyPr>
          <a:lstStyle>
            <a:lvl1pPr marL="457200" lvl="0" indent="-457200" algn="l">
              <a:lnSpc>
                <a:spcPct val="90000"/>
              </a:lnSpc>
              <a:spcBef>
                <a:spcPts val="1000"/>
              </a:spcBef>
              <a:spcAft>
                <a:spcPts val="0"/>
              </a:spcAft>
              <a:buClr>
                <a:schemeClr val="dk1"/>
              </a:buClr>
              <a:buSzPts val="3600"/>
              <a:buChar char="•"/>
              <a:defRPr sz="3600">
                <a:latin typeface="Arial"/>
                <a:ea typeface="Arial"/>
                <a:cs typeface="Arial"/>
                <a:sym typeface="Arial"/>
              </a:defRPr>
            </a:lvl1pPr>
            <a:lvl2pPr marL="914400" lvl="1" indent="-431800" algn="l">
              <a:lnSpc>
                <a:spcPct val="90000"/>
              </a:lnSpc>
              <a:spcBef>
                <a:spcPts val="500"/>
              </a:spcBef>
              <a:spcAft>
                <a:spcPts val="0"/>
              </a:spcAft>
              <a:buClr>
                <a:schemeClr val="dk1"/>
              </a:buClr>
              <a:buSzPts val="3200"/>
              <a:buChar char="•"/>
              <a:defRPr sz="3200">
                <a:latin typeface="Arial"/>
                <a:ea typeface="Arial"/>
                <a:cs typeface="Arial"/>
                <a:sym typeface="Arial"/>
              </a:defRPr>
            </a:lvl2pPr>
            <a:lvl3pPr marL="1371600" lvl="2" indent="-406400" algn="l">
              <a:lnSpc>
                <a:spcPct val="90000"/>
              </a:lnSpc>
              <a:spcBef>
                <a:spcPts val="500"/>
              </a:spcBef>
              <a:spcAft>
                <a:spcPts val="0"/>
              </a:spcAft>
              <a:buClr>
                <a:schemeClr val="dk1"/>
              </a:buClr>
              <a:buSzPts val="2800"/>
              <a:buChar char="•"/>
              <a:defRPr sz="2800">
                <a:latin typeface="Arial"/>
                <a:ea typeface="Arial"/>
                <a:cs typeface="Arial"/>
                <a:sym typeface="Arial"/>
              </a:defRPr>
            </a:lvl3pPr>
            <a:lvl4pPr marL="1828800" lvl="3" indent="-381000" algn="l">
              <a:lnSpc>
                <a:spcPct val="90000"/>
              </a:lnSpc>
              <a:spcBef>
                <a:spcPts val="500"/>
              </a:spcBef>
              <a:spcAft>
                <a:spcPts val="0"/>
              </a:spcAft>
              <a:buClr>
                <a:schemeClr val="dk1"/>
              </a:buClr>
              <a:buSzPts val="2400"/>
              <a:buChar char="•"/>
              <a:defRPr sz="2400">
                <a:latin typeface="Arial"/>
                <a:ea typeface="Arial"/>
                <a:cs typeface="Arial"/>
                <a:sym typeface="Arial"/>
              </a:defRPr>
            </a:lvl4pPr>
            <a:lvl5pPr marL="2286000" lvl="4" indent="-381000" algn="l">
              <a:lnSpc>
                <a:spcPct val="90000"/>
              </a:lnSpc>
              <a:spcBef>
                <a:spcPts val="500"/>
              </a:spcBef>
              <a:spcAft>
                <a:spcPts val="0"/>
              </a:spcAft>
              <a:buClr>
                <a:schemeClr val="dk1"/>
              </a:buClr>
              <a:buSzPts val="2400"/>
              <a:buChar char="•"/>
              <a:defRPr sz="24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9"/>
          <p:cNvSpPr txBox="1">
            <a:spLocks noGrp="1"/>
          </p:cNvSpPr>
          <p:nvPr>
            <p:ph type="dt" idx="10"/>
          </p:nvPr>
        </p:nvSpPr>
        <p:spPr>
          <a:xfrm>
            <a:off x="0" y="6492875"/>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9"/>
          <p:cNvSpPr txBox="1">
            <a:spLocks noGrp="1"/>
          </p:cNvSpPr>
          <p:nvPr>
            <p:ph type="ftr" idx="11"/>
          </p:nvPr>
        </p:nvSpPr>
        <p:spPr>
          <a:xfrm>
            <a:off x="4038600" y="647187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9"/>
          <p:cNvSpPr txBox="1">
            <a:spLocks noGrp="1"/>
          </p:cNvSpPr>
          <p:nvPr>
            <p:ph type="sldNum" idx="12"/>
          </p:nvPr>
        </p:nvSpPr>
        <p:spPr>
          <a:xfrm>
            <a:off x="9448799" y="6474435"/>
            <a:ext cx="27432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a:latin typeface="Arial"/>
                <a:ea typeface="Arial"/>
                <a:cs typeface="Arial"/>
                <a:sym typeface="Arial"/>
              </a:defRPr>
            </a:lvl1pPr>
            <a:lvl2pPr marL="0" marR="0" lvl="1" indent="0" algn="r">
              <a:spcBef>
                <a:spcPts val="0"/>
              </a:spcBef>
              <a:buNone/>
              <a:defRPr>
                <a:latin typeface="Arial"/>
                <a:ea typeface="Arial"/>
                <a:cs typeface="Arial"/>
                <a:sym typeface="Arial"/>
              </a:defRPr>
            </a:lvl2pPr>
            <a:lvl3pPr marL="0" marR="0" lvl="2" indent="0" algn="r">
              <a:spcBef>
                <a:spcPts val="0"/>
              </a:spcBef>
              <a:buNone/>
              <a:defRPr>
                <a:latin typeface="Arial"/>
                <a:ea typeface="Arial"/>
                <a:cs typeface="Arial"/>
                <a:sym typeface="Arial"/>
              </a:defRPr>
            </a:lvl3pPr>
            <a:lvl4pPr marL="0" marR="0" lvl="3" indent="0" algn="r">
              <a:spcBef>
                <a:spcPts val="0"/>
              </a:spcBef>
              <a:buNone/>
              <a:defRPr>
                <a:latin typeface="Arial"/>
                <a:ea typeface="Arial"/>
                <a:cs typeface="Arial"/>
                <a:sym typeface="Arial"/>
              </a:defRPr>
            </a:lvl4pPr>
            <a:lvl5pPr marL="0" marR="0" lvl="4" indent="0" algn="r">
              <a:spcBef>
                <a:spcPts val="0"/>
              </a:spcBef>
              <a:buNone/>
              <a:defRPr>
                <a:latin typeface="Arial"/>
                <a:ea typeface="Arial"/>
                <a:cs typeface="Arial"/>
                <a:sym typeface="Arial"/>
              </a:defRPr>
            </a:lvl5pPr>
            <a:lvl6pPr marL="0" marR="0" lvl="5" indent="0" algn="r">
              <a:spcBef>
                <a:spcPts val="0"/>
              </a:spcBef>
              <a:buNone/>
              <a:defRPr>
                <a:latin typeface="Arial"/>
                <a:ea typeface="Arial"/>
                <a:cs typeface="Arial"/>
                <a:sym typeface="Arial"/>
              </a:defRPr>
            </a:lvl6pPr>
            <a:lvl7pPr marL="0" marR="0" lvl="6" indent="0" algn="r">
              <a:spcBef>
                <a:spcPts val="0"/>
              </a:spcBef>
              <a:buNone/>
              <a:defRPr>
                <a:latin typeface="Arial"/>
                <a:ea typeface="Arial"/>
                <a:cs typeface="Arial"/>
                <a:sym typeface="Arial"/>
              </a:defRPr>
            </a:lvl7pPr>
            <a:lvl8pPr marL="0" marR="0" lvl="7" indent="0" algn="r">
              <a:spcBef>
                <a:spcPts val="0"/>
              </a:spcBef>
              <a:buNone/>
              <a:defRPr>
                <a:latin typeface="Arial"/>
                <a:ea typeface="Arial"/>
                <a:cs typeface="Arial"/>
                <a:sym typeface="Arial"/>
              </a:defRPr>
            </a:lvl8pPr>
            <a:lvl9pPr marL="0" marR="0" lvl="8" indent="0" algn="r">
              <a:spcBef>
                <a:spcPts val="0"/>
              </a:spcBef>
              <a:buNone/>
              <a:defRPr>
                <a:latin typeface="Arial"/>
                <a:ea typeface="Arial"/>
                <a:cs typeface="Arial"/>
                <a:sym typeface="Arial"/>
              </a:defRPr>
            </a:lvl9pPr>
          </a:lstStyle>
          <a:p>
            <a:pPr marL="0" lvl="0" indent="0" algn="r" rtl="0">
              <a:spcBef>
                <a:spcPts val="0"/>
              </a:spcBef>
              <a:spcAft>
                <a:spcPts val="0"/>
              </a:spcAft>
              <a:buNone/>
            </a:pPr>
            <a:fld id="{00000000-1234-1234-1234-123412341234}" type="slidenum">
              <a:rPr lang="fr-FR"/>
              <a:t>‹N°›</a:t>
            </a:fld>
            <a:endParaRPr sz="1200" b="0" i="0" u="none" strike="noStrike" cap="none">
              <a:solidFill>
                <a:srgbClr val="888888"/>
              </a:solidFill>
            </a:endParaRPr>
          </a:p>
        </p:txBody>
      </p:sp>
    </p:spTree>
    <p:extLst>
      <p:ext uri="{BB962C8B-B14F-4D97-AF65-F5344CB8AC3E}">
        <p14:creationId xmlns:p14="http://schemas.microsoft.com/office/powerpoint/2010/main" val="1692953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re image perso">
  <p:cSld name="Titre image perso">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16"/>
          <p:cNvSpPr>
            <a:spLocks noGrp="1"/>
          </p:cNvSpPr>
          <p:nvPr>
            <p:ph type="pic" idx="2"/>
          </p:nvPr>
        </p:nvSpPr>
        <p:spPr>
          <a:xfrm>
            <a:off x="0" y="-3627784"/>
            <a:ext cx="12576176" cy="6858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16"/>
          <p:cNvSpPr txBox="1">
            <a:spLocks noGrp="1"/>
          </p:cNvSpPr>
          <p:nvPr>
            <p:ph type="body" idx="1"/>
          </p:nvPr>
        </p:nvSpPr>
        <p:spPr>
          <a:xfrm>
            <a:off x="0" y="-1588"/>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b" anchorCtr="0">
            <a:normAutofit/>
          </a:bodyPr>
          <a:lstStyle>
            <a:lvl1pPr marL="457200" lvl="0" indent="-234950" algn="l">
              <a:lnSpc>
                <a:spcPct val="90000"/>
              </a:lnSpc>
              <a:spcBef>
                <a:spcPts val="1000"/>
              </a:spcBef>
              <a:spcAft>
                <a:spcPts val="0"/>
              </a:spcAft>
              <a:buClr>
                <a:srgbClr val="002060"/>
              </a:buClr>
              <a:buSzPts val="100"/>
              <a:buChar char="•"/>
              <a:defRPr sz="100">
                <a:solidFill>
                  <a:srgbClr val="002060"/>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16"/>
          <p:cNvSpPr txBox="1">
            <a:spLocks noGrp="1"/>
          </p:cNvSpPr>
          <p:nvPr>
            <p:ph type="title"/>
          </p:nvPr>
        </p:nvSpPr>
        <p:spPr>
          <a:xfrm>
            <a:off x="451788" y="2061647"/>
            <a:ext cx="6291912" cy="90645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200"/>
              <a:buFont typeface="Georgia"/>
              <a:buNone/>
              <a:defRPr sz="3200" b="1">
                <a:solidFill>
                  <a:schemeClr val="lt1"/>
                </a:solidFill>
                <a:latin typeface="Georgia"/>
                <a:ea typeface="Georgia"/>
                <a:cs typeface="Georgia"/>
                <a:sym typeface="Georg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9" name="Google Shape;29;p16"/>
          <p:cNvPicPr preferRelativeResize="0"/>
          <p:nvPr/>
        </p:nvPicPr>
        <p:blipFill rotWithShape="1">
          <a:blip r:embed="rId4">
            <a:alphaModFix/>
          </a:blip>
          <a:srcRect/>
          <a:stretch/>
        </p:blipFill>
        <p:spPr>
          <a:xfrm>
            <a:off x="9626600" y="5185847"/>
            <a:ext cx="1716329" cy="1041502"/>
          </a:xfrm>
          <a:prstGeom prst="rect">
            <a:avLst/>
          </a:prstGeom>
          <a:noFill/>
          <a:ln>
            <a:noFill/>
          </a:ln>
        </p:spPr>
      </p:pic>
      <p:sp>
        <p:nvSpPr>
          <p:cNvPr id="30" name="Google Shape;30;p16"/>
          <p:cNvSpPr/>
          <p:nvPr/>
        </p:nvSpPr>
        <p:spPr>
          <a:xfrm>
            <a:off x="0" y="2835797"/>
            <a:ext cx="4710897" cy="1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 name="Google Shape;31;p16"/>
          <p:cNvSpPr txBox="1">
            <a:spLocks noGrp="1"/>
          </p:cNvSpPr>
          <p:nvPr>
            <p:ph type="body" idx="3"/>
          </p:nvPr>
        </p:nvSpPr>
        <p:spPr>
          <a:xfrm>
            <a:off x="452438" y="2968625"/>
            <a:ext cx="5465762" cy="91757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800"/>
              <a:buNone/>
              <a:defRPr>
                <a:solidFill>
                  <a:schemeClr val="lt1"/>
                </a:solidFil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Deux contenus">
  <p:cSld name="1_Deux contenus">
    <p:spTree>
      <p:nvGrpSpPr>
        <p:cNvPr id="1" name="Shape 54"/>
        <p:cNvGrpSpPr/>
        <p:nvPr/>
      </p:nvGrpSpPr>
      <p:grpSpPr>
        <a:xfrm>
          <a:off x="0" y="0"/>
          <a:ext cx="0" cy="0"/>
          <a:chOff x="0" y="0"/>
          <a:chExt cx="0" cy="0"/>
        </a:xfrm>
      </p:grpSpPr>
      <p:sp>
        <p:nvSpPr>
          <p:cNvPr id="55" name="Google Shape;55;p2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2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20"/>
          <p:cNvSpPr txBox="1">
            <a:spLocks noGrp="1"/>
          </p:cNvSpPr>
          <p:nvPr>
            <p:ph type="dt" idx="10"/>
          </p:nvPr>
        </p:nvSpPr>
        <p:spPr>
          <a:xfrm>
            <a:off x="0" y="6586538"/>
            <a:ext cx="2743200" cy="2621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0"/>
          <p:cNvSpPr txBox="1">
            <a:spLocks noGrp="1"/>
          </p:cNvSpPr>
          <p:nvPr>
            <p:ph type="ftr" idx="11"/>
          </p:nvPr>
        </p:nvSpPr>
        <p:spPr>
          <a:xfrm>
            <a:off x="4038600" y="6586538"/>
            <a:ext cx="4114800" cy="26218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0"/>
          <p:cNvSpPr txBox="1">
            <a:spLocks noGrp="1"/>
          </p:cNvSpPr>
          <p:nvPr>
            <p:ph type="sldNum" idx="12"/>
          </p:nvPr>
        </p:nvSpPr>
        <p:spPr>
          <a:xfrm>
            <a:off x="9448799" y="6586538"/>
            <a:ext cx="2743200" cy="26218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
        <p:nvSpPr>
          <p:cNvPr id="60" name="Google Shape;60;p20"/>
          <p:cNvSpPr/>
          <p:nvPr/>
        </p:nvSpPr>
        <p:spPr>
          <a:xfrm>
            <a:off x="-4712" y="-2356"/>
            <a:ext cx="256890" cy="256877"/>
          </a:xfrm>
          <a:custGeom>
            <a:avLst/>
            <a:gdLst/>
            <a:ahLst/>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w="12700" cap="flat" cmpd="sng">
            <a:solidFill>
              <a:srgbClr val="FFED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61" name="Google Shape;61;p20"/>
          <p:cNvGrpSpPr/>
          <p:nvPr/>
        </p:nvGrpSpPr>
        <p:grpSpPr>
          <a:xfrm>
            <a:off x="0" y="136313"/>
            <a:ext cx="1128128" cy="799613"/>
            <a:chOff x="0" y="136313"/>
            <a:chExt cx="1128128" cy="804749"/>
          </a:xfrm>
        </p:grpSpPr>
        <p:sp>
          <p:nvSpPr>
            <p:cNvPr id="62" name="Google Shape;62;p20"/>
            <p:cNvSpPr/>
            <p:nvPr/>
          </p:nvSpPr>
          <p:spPr>
            <a:xfrm>
              <a:off x="0" y="547593"/>
              <a:ext cx="465513" cy="393469"/>
            </a:xfrm>
            <a:custGeom>
              <a:avLst/>
              <a:gdLst/>
              <a:ahLst/>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ABFF"/>
            </a:solidFill>
            <a:ln w="12700" cap="flat" cmpd="sng">
              <a:solidFill>
                <a:srgbClr val="00AB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3" name="Google Shape;63;p20"/>
            <p:cNvSpPr/>
            <p:nvPr/>
          </p:nvSpPr>
          <p:spPr>
            <a:xfrm>
              <a:off x="2061" y="136313"/>
              <a:ext cx="1126067" cy="804333"/>
            </a:xfrm>
            <a:custGeom>
              <a:avLst/>
              <a:gdLst/>
              <a:ahLst/>
              <a:cxnLst/>
              <a:rect l="l" t="t" r="r" b="b"/>
              <a:pathLst>
                <a:path w="1126067" h="804333" extrusionOk="0">
                  <a:moveTo>
                    <a:pt x="0" y="0"/>
                  </a:moveTo>
                  <a:lnTo>
                    <a:pt x="0" y="431800"/>
                  </a:lnTo>
                  <a:lnTo>
                    <a:pt x="474133" y="804333"/>
                  </a:lnTo>
                  <a:lnTo>
                    <a:pt x="1126067" y="270934"/>
                  </a:lnTo>
                  <a:lnTo>
                    <a:pt x="0" y="0"/>
                  </a:lnTo>
                  <a:close/>
                </a:path>
              </a:pathLst>
            </a:custGeom>
            <a:solidFill>
              <a:srgbClr val="B1B3B4"/>
            </a:solidFill>
            <a:ln w="12700" cap="flat" cmpd="sng">
              <a:solidFill>
                <a:srgbClr val="B1B3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
        <p:nvSpPr>
          <p:cNvPr id="64" name="Google Shape;64;p20"/>
          <p:cNvSpPr/>
          <p:nvPr/>
        </p:nvSpPr>
        <p:spPr>
          <a:xfrm>
            <a:off x="166315" y="-3159"/>
            <a:ext cx="12025685" cy="938672"/>
          </a:xfrm>
          <a:custGeom>
            <a:avLst/>
            <a:gdLst/>
            <a:ahLst/>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solidFill>
            <a:srgbClr val="122372"/>
          </a:solidFill>
          <a:ln w="12700" cap="flat" cmpd="sng">
            <a:solidFill>
              <a:srgbClr val="12237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5" name="Google Shape;65;p20"/>
          <p:cNvSpPr txBox="1">
            <a:spLocks noGrp="1"/>
          </p:cNvSpPr>
          <p:nvPr>
            <p:ph type="title"/>
          </p:nvPr>
        </p:nvSpPr>
        <p:spPr>
          <a:xfrm>
            <a:off x="656493" y="-1"/>
            <a:ext cx="11535507" cy="935513"/>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4000"/>
              <a:buFont typeface="Arial"/>
              <a:buNone/>
              <a:defRPr>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Titre et contenu">
  <p:cSld name="2_Titre et contenu">
    <p:spTree>
      <p:nvGrpSpPr>
        <p:cNvPr id="1" name="Shape 96"/>
        <p:cNvGrpSpPr/>
        <p:nvPr/>
      </p:nvGrpSpPr>
      <p:grpSpPr>
        <a:xfrm>
          <a:off x="0" y="0"/>
          <a:ext cx="0" cy="0"/>
          <a:chOff x="0" y="0"/>
          <a:chExt cx="0" cy="0"/>
        </a:xfrm>
      </p:grpSpPr>
      <p:grpSp>
        <p:nvGrpSpPr>
          <p:cNvPr id="97" name="Google Shape;97;p22"/>
          <p:cNvGrpSpPr/>
          <p:nvPr/>
        </p:nvGrpSpPr>
        <p:grpSpPr>
          <a:xfrm>
            <a:off x="0" y="-12825"/>
            <a:ext cx="12194324" cy="944400"/>
            <a:chOff x="0" y="-12825"/>
            <a:chExt cx="12194324" cy="944400"/>
          </a:xfrm>
        </p:grpSpPr>
        <p:grpSp>
          <p:nvGrpSpPr>
            <p:cNvPr id="98" name="Google Shape;98;p22"/>
            <p:cNvGrpSpPr/>
            <p:nvPr/>
          </p:nvGrpSpPr>
          <p:grpSpPr>
            <a:xfrm>
              <a:off x="0" y="2358"/>
              <a:ext cx="1130139" cy="929217"/>
              <a:chOff x="0" y="2358"/>
              <a:chExt cx="1130139" cy="929217"/>
            </a:xfrm>
          </p:grpSpPr>
          <p:sp>
            <p:nvSpPr>
              <p:cNvPr id="99" name="Google Shape;99;p22"/>
              <p:cNvSpPr/>
              <p:nvPr/>
            </p:nvSpPr>
            <p:spPr>
              <a:xfrm>
                <a:off x="1" y="2358"/>
                <a:ext cx="256890" cy="186178"/>
              </a:xfrm>
              <a:custGeom>
                <a:avLst/>
                <a:gdLst/>
                <a:ahLst/>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w="12700" cap="flat" cmpd="sng">
                <a:solidFill>
                  <a:srgbClr val="FFED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0" name="Google Shape;100;p22"/>
              <p:cNvSpPr/>
              <p:nvPr/>
            </p:nvSpPr>
            <p:spPr>
              <a:xfrm>
                <a:off x="0" y="538106"/>
                <a:ext cx="465513" cy="393469"/>
              </a:xfrm>
              <a:custGeom>
                <a:avLst/>
                <a:gdLst/>
                <a:ahLst/>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w="12700" cap="flat" cmpd="sng">
                <a:solidFill>
                  <a:srgbClr val="12237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 name="Google Shape;101;p22"/>
              <p:cNvSpPr/>
              <p:nvPr/>
            </p:nvSpPr>
            <p:spPr>
              <a:xfrm>
                <a:off x="4072" y="126890"/>
                <a:ext cx="1126067" cy="804333"/>
              </a:xfrm>
              <a:custGeom>
                <a:avLst/>
                <a:gdLst/>
                <a:ahLst/>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w="12700" cap="flat" cmpd="sng">
                <a:solidFill>
                  <a:srgbClr val="00AB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102" name="Google Shape;102;p22"/>
            <p:cNvSpPr/>
            <p:nvPr/>
          </p:nvSpPr>
          <p:spPr>
            <a:xfrm>
              <a:off x="168639" y="-12825"/>
              <a:ext cx="12025685" cy="942071"/>
            </a:xfrm>
            <a:custGeom>
              <a:avLst/>
              <a:gdLst/>
              <a:ahLst/>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103" name="Google Shape;103;p22"/>
          <p:cNvSpPr txBox="1">
            <a:spLocks noGrp="1"/>
          </p:cNvSpPr>
          <p:nvPr>
            <p:ph type="title"/>
          </p:nvPr>
        </p:nvSpPr>
        <p:spPr>
          <a:xfrm>
            <a:off x="656493" y="0"/>
            <a:ext cx="11535507" cy="8001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dk1"/>
              </a:buClr>
              <a:buSzPts val="4000"/>
              <a:buFont typeface="Arial"/>
              <a:buNone/>
              <a:defRPr b="1">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22"/>
          <p:cNvSpPr txBox="1">
            <a:spLocks noGrp="1"/>
          </p:cNvSpPr>
          <p:nvPr>
            <p:ph type="body" idx="1"/>
          </p:nvPr>
        </p:nvSpPr>
        <p:spPr>
          <a:xfrm>
            <a:off x="465513" y="1535723"/>
            <a:ext cx="11492025" cy="4641240"/>
          </a:xfrm>
          <a:prstGeom prst="rect">
            <a:avLst/>
          </a:prstGeom>
          <a:noFill/>
          <a:ln>
            <a:noFill/>
          </a:ln>
        </p:spPr>
        <p:txBody>
          <a:bodyPr spcFirstLastPara="1" wrap="square" lIns="91425" tIns="45700" rIns="91425" bIns="45700" anchor="t" anchorCtr="0">
            <a:normAutofit/>
          </a:bodyPr>
          <a:lstStyle>
            <a:lvl1pPr marL="457200" lvl="0" indent="-457200" algn="l">
              <a:lnSpc>
                <a:spcPct val="90000"/>
              </a:lnSpc>
              <a:spcBef>
                <a:spcPts val="1000"/>
              </a:spcBef>
              <a:spcAft>
                <a:spcPts val="0"/>
              </a:spcAft>
              <a:buClr>
                <a:schemeClr val="dk1"/>
              </a:buClr>
              <a:buSzPts val="3600"/>
              <a:buChar char="•"/>
              <a:defRPr sz="3600"/>
            </a:lvl1pPr>
            <a:lvl2pPr marL="914400" lvl="1" indent="-431800" algn="l">
              <a:lnSpc>
                <a:spcPct val="90000"/>
              </a:lnSpc>
              <a:spcBef>
                <a:spcPts val="500"/>
              </a:spcBef>
              <a:spcAft>
                <a:spcPts val="0"/>
              </a:spcAft>
              <a:buClr>
                <a:schemeClr val="dk1"/>
              </a:buClr>
              <a:buSzPts val="3200"/>
              <a:buChar char="•"/>
              <a:defRPr sz="3200"/>
            </a:lvl2pPr>
            <a:lvl3pPr marL="1371600" lvl="2" indent="-406400" algn="l">
              <a:lnSpc>
                <a:spcPct val="90000"/>
              </a:lnSpc>
              <a:spcBef>
                <a:spcPts val="500"/>
              </a:spcBef>
              <a:spcAft>
                <a:spcPts val="0"/>
              </a:spcAft>
              <a:buClr>
                <a:schemeClr val="dk1"/>
              </a:buClr>
              <a:buSzPts val="2800"/>
              <a:buChar char="•"/>
              <a:defRPr sz="2800"/>
            </a:lvl3pPr>
            <a:lvl4pPr marL="1828800" lvl="3" indent="-381000" algn="l">
              <a:lnSpc>
                <a:spcPct val="90000"/>
              </a:lnSpc>
              <a:spcBef>
                <a:spcPts val="500"/>
              </a:spcBef>
              <a:spcAft>
                <a:spcPts val="0"/>
              </a:spcAft>
              <a:buClr>
                <a:schemeClr val="dk1"/>
              </a:buClr>
              <a:buSzPts val="2400"/>
              <a:buChar char="•"/>
              <a:defRPr sz="2400"/>
            </a:lvl4pPr>
            <a:lvl5pPr marL="2286000" lvl="4" indent="-381000" algn="l">
              <a:lnSpc>
                <a:spcPct val="90000"/>
              </a:lnSpc>
              <a:spcBef>
                <a:spcPts val="500"/>
              </a:spcBef>
              <a:spcAft>
                <a:spcPts val="0"/>
              </a:spcAft>
              <a:buClr>
                <a:schemeClr val="dk1"/>
              </a:buClr>
              <a:buSzPts val="2400"/>
              <a:buChar char="•"/>
              <a:defRPr sz="2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 name="Google Shape;105;p22"/>
          <p:cNvSpPr txBox="1">
            <a:spLocks noGrp="1"/>
          </p:cNvSpPr>
          <p:nvPr>
            <p:ph type="dt" idx="10"/>
          </p:nvPr>
        </p:nvSpPr>
        <p:spPr>
          <a:xfrm>
            <a:off x="0" y="6597352"/>
            <a:ext cx="2743200" cy="26064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22"/>
          <p:cNvSpPr txBox="1">
            <a:spLocks noGrp="1"/>
          </p:cNvSpPr>
          <p:nvPr>
            <p:ph type="ftr" idx="11"/>
          </p:nvPr>
        </p:nvSpPr>
        <p:spPr>
          <a:xfrm>
            <a:off x="4038600" y="6597352"/>
            <a:ext cx="4114800" cy="2396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22"/>
          <p:cNvSpPr txBox="1">
            <a:spLocks noGrp="1"/>
          </p:cNvSpPr>
          <p:nvPr>
            <p:ph type="sldNum" idx="12"/>
          </p:nvPr>
        </p:nvSpPr>
        <p:spPr>
          <a:xfrm>
            <a:off x="9448799" y="6597352"/>
            <a:ext cx="2743200" cy="24220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re seul">
  <p:cSld name="1_Titre seul">
    <p:spTree>
      <p:nvGrpSpPr>
        <p:cNvPr id="1" name="Shape 108"/>
        <p:cNvGrpSpPr/>
        <p:nvPr/>
      </p:nvGrpSpPr>
      <p:grpSpPr>
        <a:xfrm>
          <a:off x="0" y="0"/>
          <a:ext cx="0" cy="0"/>
          <a:chOff x="0" y="0"/>
          <a:chExt cx="0" cy="0"/>
        </a:xfrm>
      </p:grpSpPr>
      <p:sp>
        <p:nvSpPr>
          <p:cNvPr id="109" name="Google Shape;109;p23"/>
          <p:cNvSpPr txBox="1">
            <a:spLocks noGrp="1"/>
          </p:cNvSpPr>
          <p:nvPr>
            <p:ph type="title"/>
          </p:nvPr>
        </p:nvSpPr>
        <p:spPr>
          <a:xfrm>
            <a:off x="656493" y="0"/>
            <a:ext cx="11535507" cy="8001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dk1"/>
              </a:buClr>
              <a:buSzPts val="4000"/>
              <a:buFont typeface="Arial"/>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23"/>
          <p:cNvSpPr txBox="1">
            <a:spLocks noGrp="1"/>
          </p:cNvSpPr>
          <p:nvPr>
            <p:ph type="dt" idx="10"/>
          </p:nvPr>
        </p:nvSpPr>
        <p:spPr>
          <a:xfrm>
            <a:off x="0" y="6586538"/>
            <a:ext cx="2743200" cy="2621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23"/>
          <p:cNvSpPr txBox="1">
            <a:spLocks noGrp="1"/>
          </p:cNvSpPr>
          <p:nvPr>
            <p:ph type="ftr" idx="11"/>
          </p:nvPr>
        </p:nvSpPr>
        <p:spPr>
          <a:xfrm>
            <a:off x="4038600" y="6586538"/>
            <a:ext cx="4114800" cy="26218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23"/>
          <p:cNvSpPr txBox="1">
            <a:spLocks noGrp="1"/>
          </p:cNvSpPr>
          <p:nvPr>
            <p:ph type="sldNum" idx="12"/>
          </p:nvPr>
        </p:nvSpPr>
        <p:spPr>
          <a:xfrm>
            <a:off x="9448799" y="6586538"/>
            <a:ext cx="2743200" cy="26218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grpSp>
        <p:nvGrpSpPr>
          <p:cNvPr id="113" name="Google Shape;113;p23"/>
          <p:cNvGrpSpPr/>
          <p:nvPr/>
        </p:nvGrpSpPr>
        <p:grpSpPr>
          <a:xfrm>
            <a:off x="0" y="-12825"/>
            <a:ext cx="12194324" cy="6460415"/>
            <a:chOff x="0" y="-12825"/>
            <a:chExt cx="12194324" cy="6460415"/>
          </a:xfrm>
        </p:grpSpPr>
        <p:grpSp>
          <p:nvGrpSpPr>
            <p:cNvPr id="114" name="Google Shape;114;p23"/>
            <p:cNvGrpSpPr/>
            <p:nvPr/>
          </p:nvGrpSpPr>
          <p:grpSpPr>
            <a:xfrm>
              <a:off x="0" y="2358"/>
              <a:ext cx="6887395" cy="6445232"/>
              <a:chOff x="0" y="2358"/>
              <a:chExt cx="6887395" cy="6445232"/>
            </a:xfrm>
          </p:grpSpPr>
          <p:sp>
            <p:nvSpPr>
              <p:cNvPr id="115" name="Google Shape;115;p23"/>
              <p:cNvSpPr/>
              <p:nvPr/>
            </p:nvSpPr>
            <p:spPr>
              <a:xfrm>
                <a:off x="1" y="2358"/>
                <a:ext cx="256890" cy="186178"/>
              </a:xfrm>
              <a:custGeom>
                <a:avLst/>
                <a:gdLst/>
                <a:ahLst/>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w="12700" cap="flat" cmpd="sng">
                <a:solidFill>
                  <a:srgbClr val="FFED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6" name="Google Shape;116;p23"/>
              <p:cNvSpPr/>
              <p:nvPr/>
            </p:nvSpPr>
            <p:spPr>
              <a:xfrm>
                <a:off x="0" y="538106"/>
                <a:ext cx="465513" cy="393469"/>
              </a:xfrm>
              <a:custGeom>
                <a:avLst/>
                <a:gdLst/>
                <a:ahLst/>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w="12700" cap="flat" cmpd="sng">
                <a:solidFill>
                  <a:srgbClr val="12237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7" name="Google Shape;117;p23"/>
              <p:cNvSpPr/>
              <p:nvPr/>
            </p:nvSpPr>
            <p:spPr>
              <a:xfrm>
                <a:off x="4072" y="126890"/>
                <a:ext cx="1126067" cy="804333"/>
              </a:xfrm>
              <a:custGeom>
                <a:avLst/>
                <a:gdLst/>
                <a:ahLst/>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w="12700" cap="flat" cmpd="sng">
                <a:solidFill>
                  <a:srgbClr val="00AB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8" name="Google Shape;118;p23"/>
              <p:cNvSpPr/>
              <p:nvPr/>
            </p:nvSpPr>
            <p:spPr>
              <a:xfrm>
                <a:off x="655760" y="3269830"/>
                <a:ext cx="465513" cy="393469"/>
              </a:xfrm>
              <a:custGeom>
                <a:avLst/>
                <a:gdLst/>
                <a:ahLst/>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92D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9" name="Google Shape;119;p23"/>
              <p:cNvSpPr/>
              <p:nvPr/>
            </p:nvSpPr>
            <p:spPr>
              <a:xfrm>
                <a:off x="664626" y="6004620"/>
                <a:ext cx="465513" cy="393469"/>
              </a:xfrm>
              <a:custGeom>
                <a:avLst/>
                <a:gdLst/>
                <a:ahLst/>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0" name="Google Shape;120;p23"/>
              <p:cNvSpPr/>
              <p:nvPr/>
            </p:nvSpPr>
            <p:spPr>
              <a:xfrm>
                <a:off x="6421882" y="6054121"/>
                <a:ext cx="465513" cy="393469"/>
              </a:xfrm>
              <a:custGeom>
                <a:avLst/>
                <a:gdLst/>
                <a:ahLst/>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1" name="Google Shape;121;p23"/>
              <p:cNvSpPr/>
              <p:nvPr/>
            </p:nvSpPr>
            <p:spPr>
              <a:xfrm>
                <a:off x="6410809" y="3240775"/>
                <a:ext cx="465513" cy="393469"/>
              </a:xfrm>
              <a:custGeom>
                <a:avLst/>
                <a:gdLst/>
                <a:ahLst/>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122" name="Google Shape;122;p23"/>
            <p:cNvSpPr/>
            <p:nvPr/>
          </p:nvSpPr>
          <p:spPr>
            <a:xfrm>
              <a:off x="168639" y="-12825"/>
              <a:ext cx="12025685" cy="942071"/>
            </a:xfrm>
            <a:custGeom>
              <a:avLst/>
              <a:gdLst/>
              <a:ahLst/>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123" name="Google Shape;123;p23"/>
          <p:cNvSpPr/>
          <p:nvPr/>
        </p:nvSpPr>
        <p:spPr>
          <a:xfrm rot="-5400002">
            <a:off x="-917772" y="2124270"/>
            <a:ext cx="2412624" cy="57708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None/>
            </a:pPr>
            <a:r>
              <a:rPr lang="fr-FR" sz="2000" b="1" i="0" u="none" strike="noStrike" cap="none">
                <a:solidFill>
                  <a:srgbClr val="9B9B9B"/>
                </a:solidFill>
                <a:latin typeface="Arial"/>
                <a:ea typeface="Arial"/>
                <a:cs typeface="Arial"/>
                <a:sym typeface="Arial"/>
              </a:rPr>
              <a:t>AXE INTERNE</a:t>
            </a:r>
            <a:endParaRPr sz="2000" b="1" i="0" u="none" strike="noStrike" cap="none">
              <a:solidFill>
                <a:schemeClr val="dk1"/>
              </a:solidFill>
              <a:latin typeface="Arial"/>
              <a:ea typeface="Arial"/>
              <a:cs typeface="Arial"/>
              <a:sym typeface="Arial"/>
            </a:endParaRPr>
          </a:p>
        </p:txBody>
      </p:sp>
      <p:sp>
        <p:nvSpPr>
          <p:cNvPr id="124" name="Google Shape;124;p23"/>
          <p:cNvSpPr/>
          <p:nvPr/>
        </p:nvSpPr>
        <p:spPr>
          <a:xfrm rot="-5400002">
            <a:off x="-932698" y="4827020"/>
            <a:ext cx="2422525" cy="57708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None/>
            </a:pPr>
            <a:r>
              <a:rPr lang="fr-FR" sz="2000" b="1" i="0" u="none" strike="noStrike" cap="none">
                <a:solidFill>
                  <a:srgbClr val="9B9B9B"/>
                </a:solidFill>
                <a:latin typeface="Arial"/>
                <a:ea typeface="Arial"/>
                <a:cs typeface="Arial"/>
                <a:sym typeface="Arial"/>
              </a:rPr>
              <a:t>AXE EXTERNE</a:t>
            </a:r>
            <a:endParaRPr sz="1800" b="0" i="0" u="none" strike="noStrike" cap="none">
              <a:solidFill>
                <a:schemeClr val="dk1"/>
              </a:solidFill>
              <a:latin typeface="Calibri"/>
              <a:ea typeface="Calibri"/>
              <a:cs typeface="Calibri"/>
              <a:sym typeface="Calibri"/>
            </a:endParaRPr>
          </a:p>
        </p:txBody>
      </p:sp>
      <p:sp>
        <p:nvSpPr>
          <p:cNvPr id="125" name="Google Shape;125;p23"/>
          <p:cNvSpPr/>
          <p:nvPr/>
        </p:nvSpPr>
        <p:spPr>
          <a:xfrm rot="-754200">
            <a:off x="1173756" y="1782540"/>
            <a:ext cx="4489973" cy="1270438"/>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fr-FR" sz="6000" b="1" i="0" u="none" strike="noStrike" cap="none">
                <a:solidFill>
                  <a:srgbClr val="F2F2F2"/>
                </a:solidFill>
                <a:latin typeface="Avenir"/>
                <a:ea typeface="Avenir"/>
                <a:cs typeface="Avenir"/>
                <a:sym typeface="Avenir"/>
              </a:rPr>
              <a:t>FORCES</a:t>
            </a:r>
            <a:endParaRPr sz="6000" b="0" i="0" u="none" strike="noStrike" cap="none">
              <a:solidFill>
                <a:srgbClr val="F2F2F2"/>
              </a:solidFill>
              <a:latin typeface="Arial"/>
              <a:ea typeface="Arial"/>
              <a:cs typeface="Arial"/>
              <a:sym typeface="Arial"/>
            </a:endParaRPr>
          </a:p>
        </p:txBody>
      </p:sp>
      <p:sp>
        <p:nvSpPr>
          <p:cNvPr id="126" name="Google Shape;126;p23"/>
          <p:cNvSpPr/>
          <p:nvPr/>
        </p:nvSpPr>
        <p:spPr>
          <a:xfrm rot="-754200">
            <a:off x="7343923" y="4844555"/>
            <a:ext cx="3526200" cy="69948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r>
              <a:rPr lang="fr-FR" sz="6000" b="1" i="0" u="none" strike="noStrike" cap="none">
                <a:solidFill>
                  <a:srgbClr val="F2F2F2"/>
                </a:solidFill>
                <a:latin typeface="Avenir"/>
                <a:ea typeface="Avenir"/>
                <a:cs typeface="Avenir"/>
                <a:sym typeface="Avenir"/>
              </a:rPr>
              <a:t>MENACES</a:t>
            </a:r>
            <a:endParaRPr sz="1800" b="0" i="0" u="none" strike="noStrike" cap="none">
              <a:solidFill>
                <a:srgbClr val="F2F2F2"/>
              </a:solidFill>
              <a:latin typeface="Calibri"/>
              <a:ea typeface="Calibri"/>
              <a:cs typeface="Calibri"/>
              <a:sym typeface="Calibri"/>
            </a:endParaRPr>
          </a:p>
        </p:txBody>
      </p:sp>
      <p:sp>
        <p:nvSpPr>
          <p:cNvPr id="127" name="Google Shape;127;p23"/>
          <p:cNvSpPr/>
          <p:nvPr/>
        </p:nvSpPr>
        <p:spPr>
          <a:xfrm rot="-754200">
            <a:off x="6999444" y="2005395"/>
            <a:ext cx="4862771" cy="69948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r>
              <a:rPr lang="fr-FR" sz="6000" b="1" i="0" u="none" strike="noStrike" cap="none">
                <a:solidFill>
                  <a:srgbClr val="F2F2F2"/>
                </a:solidFill>
                <a:latin typeface="Avenir"/>
                <a:ea typeface="Avenir"/>
                <a:cs typeface="Avenir"/>
                <a:sym typeface="Avenir"/>
              </a:rPr>
              <a:t>FAIBLESSES</a:t>
            </a:r>
            <a:r>
              <a:rPr lang="fr-FR" sz="8000" b="1" i="0" u="none" strike="noStrike" cap="none">
                <a:solidFill>
                  <a:srgbClr val="F2F2F2"/>
                </a:solidFill>
                <a:latin typeface="Avenir"/>
                <a:ea typeface="Avenir"/>
                <a:cs typeface="Avenir"/>
                <a:sym typeface="Avenir"/>
              </a:rPr>
              <a:t> </a:t>
            </a:r>
            <a:endParaRPr sz="1800" b="0" i="0" u="none" strike="noStrike" cap="none">
              <a:solidFill>
                <a:srgbClr val="F2F2F2"/>
              </a:solidFill>
              <a:latin typeface="Calibri"/>
              <a:ea typeface="Calibri"/>
              <a:cs typeface="Calibri"/>
              <a:sym typeface="Calibri"/>
            </a:endParaRPr>
          </a:p>
        </p:txBody>
      </p:sp>
      <p:sp>
        <p:nvSpPr>
          <p:cNvPr id="128" name="Google Shape;128;p23"/>
          <p:cNvSpPr/>
          <p:nvPr/>
        </p:nvSpPr>
        <p:spPr>
          <a:xfrm rot="-754200">
            <a:off x="464232" y="4660024"/>
            <a:ext cx="6012665" cy="69948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fr-FR" sz="6000" b="1" i="0" u="none" strike="noStrike" cap="none">
                <a:solidFill>
                  <a:srgbClr val="F2F2F2"/>
                </a:solidFill>
                <a:latin typeface="Avenir"/>
                <a:ea typeface="Avenir"/>
                <a:cs typeface="Avenir"/>
                <a:sym typeface="Avenir"/>
              </a:rPr>
              <a:t>OPPORTUNITES</a:t>
            </a:r>
            <a:endParaRPr sz="1800" b="0" i="0" u="none" strike="noStrike" cap="none">
              <a:solidFill>
                <a:srgbClr val="F2F2F2"/>
              </a:solidFill>
              <a:latin typeface="Calibri"/>
              <a:ea typeface="Calibri"/>
              <a:cs typeface="Calibri"/>
              <a:sym typeface="Calibri"/>
            </a:endParaRPr>
          </a:p>
        </p:txBody>
      </p:sp>
      <p:sp>
        <p:nvSpPr>
          <p:cNvPr id="129" name="Google Shape;129;p23"/>
          <p:cNvSpPr txBox="1">
            <a:spLocks noGrp="1"/>
          </p:cNvSpPr>
          <p:nvPr>
            <p:ph type="body" idx="1"/>
          </p:nvPr>
        </p:nvSpPr>
        <p:spPr>
          <a:xfrm>
            <a:off x="690548" y="1201547"/>
            <a:ext cx="5524500" cy="2422525"/>
          </a:xfrm>
          <a:prstGeom prst="rect">
            <a:avLst/>
          </a:prstGeom>
          <a:noFill/>
          <a:ln>
            <a:noFill/>
          </a:ln>
        </p:spPr>
        <p:txBody>
          <a:bodyPr spcFirstLastPara="1" wrap="square" lIns="91425" tIns="45700" rIns="91425" bIns="45700" anchor="ctr" anchorCtr="0">
            <a:normAutofit/>
          </a:bodyPr>
          <a:lstStyle>
            <a:lvl1pPr marL="457200" lvl="0" indent="-355600" algn="l">
              <a:lnSpc>
                <a:spcPct val="90000"/>
              </a:lnSpc>
              <a:spcBef>
                <a:spcPts val="1000"/>
              </a:spcBef>
              <a:spcAft>
                <a:spcPts val="0"/>
              </a:spcAft>
              <a:buClr>
                <a:schemeClr val="dk1"/>
              </a:buClr>
              <a:buSzPts val="2000"/>
              <a:buChar char="•"/>
              <a:defRPr sz="2000">
                <a:latin typeface="Arial Narrow"/>
                <a:ea typeface="Arial Narrow"/>
                <a:cs typeface="Arial Narrow"/>
                <a:sym typeface="Arial Narrow"/>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23"/>
          <p:cNvSpPr txBox="1">
            <a:spLocks noGrp="1"/>
          </p:cNvSpPr>
          <p:nvPr>
            <p:ph type="body" idx="2"/>
          </p:nvPr>
        </p:nvSpPr>
        <p:spPr>
          <a:xfrm>
            <a:off x="6429670" y="1174342"/>
            <a:ext cx="5524500" cy="2422525"/>
          </a:xfrm>
          <a:prstGeom prst="rect">
            <a:avLst/>
          </a:prstGeom>
          <a:noFill/>
          <a:ln>
            <a:noFill/>
          </a:ln>
        </p:spPr>
        <p:txBody>
          <a:bodyPr spcFirstLastPara="1" wrap="square" lIns="91425" tIns="45700" rIns="91425" bIns="45700" anchor="ctr" anchorCtr="0">
            <a:normAutofit/>
          </a:bodyPr>
          <a:lstStyle>
            <a:lvl1pPr marL="457200" lvl="0" indent="-355600" algn="l">
              <a:lnSpc>
                <a:spcPct val="90000"/>
              </a:lnSpc>
              <a:spcBef>
                <a:spcPts val="1000"/>
              </a:spcBef>
              <a:spcAft>
                <a:spcPts val="0"/>
              </a:spcAft>
              <a:buClr>
                <a:schemeClr val="dk1"/>
              </a:buClr>
              <a:buSzPts val="2000"/>
              <a:buChar char="•"/>
              <a:defRPr sz="2000">
                <a:latin typeface="Arial Narrow"/>
                <a:ea typeface="Arial Narrow"/>
                <a:cs typeface="Arial Narrow"/>
                <a:sym typeface="Arial Narrow"/>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23"/>
          <p:cNvSpPr txBox="1">
            <a:spLocks noGrp="1"/>
          </p:cNvSpPr>
          <p:nvPr>
            <p:ph type="body" idx="3"/>
          </p:nvPr>
        </p:nvSpPr>
        <p:spPr>
          <a:xfrm>
            <a:off x="6434010" y="3983032"/>
            <a:ext cx="5524500" cy="2422525"/>
          </a:xfrm>
          <a:prstGeom prst="rect">
            <a:avLst/>
          </a:prstGeom>
          <a:noFill/>
          <a:ln>
            <a:noFill/>
          </a:ln>
        </p:spPr>
        <p:txBody>
          <a:bodyPr spcFirstLastPara="1" wrap="square" lIns="91425" tIns="45700" rIns="91425" bIns="45700" anchor="ctr" anchorCtr="0">
            <a:normAutofit/>
          </a:bodyPr>
          <a:lstStyle>
            <a:lvl1pPr marL="457200" lvl="0" indent="-355600" algn="l">
              <a:lnSpc>
                <a:spcPct val="90000"/>
              </a:lnSpc>
              <a:spcBef>
                <a:spcPts val="1000"/>
              </a:spcBef>
              <a:spcAft>
                <a:spcPts val="0"/>
              </a:spcAft>
              <a:buClr>
                <a:schemeClr val="dk1"/>
              </a:buClr>
              <a:buSzPts val="2000"/>
              <a:buChar char="•"/>
              <a:defRPr sz="2000">
                <a:latin typeface="Arial Narrow"/>
                <a:ea typeface="Arial Narrow"/>
                <a:cs typeface="Arial Narrow"/>
                <a:sym typeface="Arial Narrow"/>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2" name="Google Shape;132;p23"/>
          <p:cNvSpPr txBox="1">
            <a:spLocks noGrp="1"/>
          </p:cNvSpPr>
          <p:nvPr>
            <p:ph type="body" idx="4"/>
          </p:nvPr>
        </p:nvSpPr>
        <p:spPr>
          <a:xfrm>
            <a:off x="664626" y="3923014"/>
            <a:ext cx="5524500" cy="2422525"/>
          </a:xfrm>
          <a:prstGeom prst="rect">
            <a:avLst/>
          </a:prstGeom>
          <a:noFill/>
          <a:ln>
            <a:noFill/>
          </a:ln>
        </p:spPr>
        <p:txBody>
          <a:bodyPr spcFirstLastPara="1" wrap="square" lIns="91425" tIns="45700" rIns="91425" bIns="45700" anchor="ctr" anchorCtr="0">
            <a:normAutofit/>
          </a:bodyPr>
          <a:lstStyle>
            <a:lvl1pPr marL="457200" lvl="0" indent="-355600" algn="l">
              <a:lnSpc>
                <a:spcPct val="90000"/>
              </a:lnSpc>
              <a:spcBef>
                <a:spcPts val="1000"/>
              </a:spcBef>
              <a:spcAft>
                <a:spcPts val="0"/>
              </a:spcAft>
              <a:buClr>
                <a:schemeClr val="dk1"/>
              </a:buClr>
              <a:buSzPts val="2000"/>
              <a:buChar char="•"/>
              <a:defRPr sz="2000">
                <a:solidFill>
                  <a:schemeClr val="dk1"/>
                </a:solidFill>
                <a:latin typeface="Arial Narrow"/>
                <a:ea typeface="Arial Narrow"/>
                <a:cs typeface="Arial Narrow"/>
                <a:sym typeface="Arial Narrow"/>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Fin">
  <p:cSld name="Fin">
    <p:bg>
      <p:bgPr>
        <a:blipFill>
          <a:blip r:embed="rId2">
            <a:alphaModFix/>
          </a:blip>
          <a:stretch>
            <a:fillRect/>
          </a:stretch>
        </a:blipFill>
        <a:effectLst/>
      </p:bgPr>
    </p:bg>
    <p:spTree>
      <p:nvGrpSpPr>
        <p:cNvPr id="1" name="Shape 133"/>
        <p:cNvGrpSpPr/>
        <p:nvPr/>
      </p:nvGrpSpPr>
      <p:grpSpPr>
        <a:xfrm>
          <a:off x="0" y="0"/>
          <a:ext cx="0" cy="0"/>
          <a:chOff x="0" y="0"/>
          <a:chExt cx="0" cy="0"/>
        </a:xfrm>
      </p:grpSpPr>
      <p:pic>
        <p:nvPicPr>
          <p:cNvPr id="134" name="Google Shape;134;p24"/>
          <p:cNvPicPr preferRelativeResize="0"/>
          <p:nvPr/>
        </p:nvPicPr>
        <p:blipFill rotWithShape="1">
          <a:blip r:embed="rId3">
            <a:alphaModFix/>
          </a:blip>
          <a:srcRect/>
          <a:stretch/>
        </p:blipFill>
        <p:spPr>
          <a:xfrm>
            <a:off x="9626600" y="5084247"/>
            <a:ext cx="1716329" cy="1041502"/>
          </a:xfrm>
          <a:prstGeom prst="rect">
            <a:avLst/>
          </a:prstGeom>
          <a:noFill/>
          <a:ln>
            <a:noFill/>
          </a:ln>
        </p:spPr>
      </p:pic>
      <p:sp>
        <p:nvSpPr>
          <p:cNvPr id="135" name="Google Shape;135;p24"/>
          <p:cNvSpPr/>
          <p:nvPr/>
        </p:nvSpPr>
        <p:spPr>
          <a:xfrm>
            <a:off x="1206500" y="3225800"/>
            <a:ext cx="3874779" cy="113877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200" b="1" i="0" u="none" strike="noStrike" cap="none">
                <a:solidFill>
                  <a:srgbClr val="122372"/>
                </a:solidFill>
                <a:latin typeface="Arial"/>
                <a:ea typeface="Arial"/>
                <a:cs typeface="Arial"/>
                <a:sym typeface="Arial"/>
              </a:rPr>
              <a:t>Institut Supérieur de l’Aéronautique et de l’Espace</a:t>
            </a: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400" b="0" i="0" u="none" strike="noStrike" cap="none">
              <a:solidFill>
                <a:srgbClr val="B1B3B4"/>
              </a:solidFill>
              <a:latin typeface="Arial"/>
              <a:ea typeface="Arial"/>
              <a:cs typeface="Arial"/>
              <a:sym typeface="Arial"/>
            </a:endParaRPr>
          </a:p>
          <a:p>
            <a:pPr marL="0" marR="0" lvl="0" indent="0" algn="l" rtl="0">
              <a:spcBef>
                <a:spcPts val="0"/>
              </a:spcBef>
              <a:spcAft>
                <a:spcPts val="0"/>
              </a:spcAft>
              <a:buNone/>
            </a:pPr>
            <a:r>
              <a:rPr lang="fr-FR" sz="1200" b="0" i="0" u="none" strike="noStrike" cap="none">
                <a:solidFill>
                  <a:srgbClr val="B1B3B4"/>
                </a:solidFill>
                <a:latin typeface="Arial"/>
                <a:ea typeface="Arial"/>
                <a:cs typeface="Arial"/>
                <a:sym typeface="Arial"/>
              </a:rPr>
              <a:t>10, avenue Edouard Belin – BP 54032</a:t>
            </a: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fr-FR" sz="1200" b="0" i="0" u="none" strike="noStrike" cap="none">
                <a:solidFill>
                  <a:srgbClr val="B1B3B4"/>
                </a:solidFill>
                <a:latin typeface="Arial"/>
                <a:ea typeface="Arial"/>
                <a:cs typeface="Arial"/>
                <a:sym typeface="Arial"/>
              </a:rPr>
              <a:t>31055 Toulouse Cedex 4 – France</a:t>
            </a: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fr-FR" sz="1200" b="0" i="0" u="none" strike="noStrike" cap="none">
                <a:solidFill>
                  <a:srgbClr val="B1B3B4"/>
                </a:solidFill>
                <a:latin typeface="Arial"/>
                <a:ea typeface="Arial"/>
                <a:cs typeface="Arial"/>
                <a:sym typeface="Arial"/>
              </a:rPr>
              <a:t>T +33 5 61 33 80 80</a:t>
            </a: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4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fr-FR" sz="1200" b="1" i="0" u="none" strike="noStrike" cap="none">
                <a:solidFill>
                  <a:srgbClr val="FFED00"/>
                </a:solidFill>
                <a:latin typeface="Georgia"/>
                <a:ea typeface="Georgia"/>
                <a:cs typeface="Georgia"/>
                <a:sym typeface="Georgia"/>
              </a:rPr>
              <a:t>www.isae-supaero.fr</a:t>
            </a:r>
            <a:endParaRPr sz="18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re et contenu">
  <p:cSld name="1_Titre et contenu">
    <p:spTree>
      <p:nvGrpSpPr>
        <p:cNvPr id="1" name="Shape 136"/>
        <p:cNvGrpSpPr/>
        <p:nvPr/>
      </p:nvGrpSpPr>
      <p:grpSpPr>
        <a:xfrm>
          <a:off x="0" y="0"/>
          <a:ext cx="0" cy="0"/>
          <a:chOff x="0" y="0"/>
          <a:chExt cx="0" cy="0"/>
        </a:xfrm>
      </p:grpSpPr>
      <p:sp>
        <p:nvSpPr>
          <p:cNvPr id="137" name="Google Shape;137;p25"/>
          <p:cNvSpPr/>
          <p:nvPr/>
        </p:nvSpPr>
        <p:spPr>
          <a:xfrm>
            <a:off x="1" y="2358"/>
            <a:ext cx="256890" cy="186178"/>
          </a:xfrm>
          <a:custGeom>
            <a:avLst/>
            <a:gdLst/>
            <a:ahLst/>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w="12700" cap="flat" cmpd="sng">
            <a:solidFill>
              <a:srgbClr val="FFED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138" name="Google Shape;138;p25"/>
          <p:cNvGrpSpPr/>
          <p:nvPr/>
        </p:nvGrpSpPr>
        <p:grpSpPr>
          <a:xfrm>
            <a:off x="0" y="-12825"/>
            <a:ext cx="12194324" cy="944400"/>
            <a:chOff x="0" y="-12825"/>
            <a:chExt cx="12194324" cy="944400"/>
          </a:xfrm>
        </p:grpSpPr>
        <p:grpSp>
          <p:nvGrpSpPr>
            <p:cNvPr id="139" name="Google Shape;139;p25"/>
            <p:cNvGrpSpPr/>
            <p:nvPr/>
          </p:nvGrpSpPr>
          <p:grpSpPr>
            <a:xfrm>
              <a:off x="0" y="126890"/>
              <a:ext cx="1130139" cy="804685"/>
              <a:chOff x="0" y="126890"/>
              <a:chExt cx="1130139" cy="804685"/>
            </a:xfrm>
          </p:grpSpPr>
          <p:sp>
            <p:nvSpPr>
              <p:cNvPr id="140" name="Google Shape;140;p25"/>
              <p:cNvSpPr/>
              <p:nvPr/>
            </p:nvSpPr>
            <p:spPr>
              <a:xfrm>
                <a:off x="0" y="538106"/>
                <a:ext cx="465513" cy="393469"/>
              </a:xfrm>
              <a:custGeom>
                <a:avLst/>
                <a:gdLst/>
                <a:ahLst/>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ABFF"/>
              </a:solidFill>
              <a:ln w="12700" cap="flat" cmpd="sng">
                <a:solidFill>
                  <a:srgbClr val="00AB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41" name="Google Shape;141;p25"/>
              <p:cNvSpPr/>
              <p:nvPr/>
            </p:nvSpPr>
            <p:spPr>
              <a:xfrm>
                <a:off x="4072" y="126890"/>
                <a:ext cx="1126067" cy="804333"/>
              </a:xfrm>
              <a:custGeom>
                <a:avLst/>
                <a:gdLst/>
                <a:ahLst/>
                <a:cxnLst/>
                <a:rect l="l" t="t" r="r" b="b"/>
                <a:pathLst>
                  <a:path w="1126067" h="804333" extrusionOk="0">
                    <a:moveTo>
                      <a:pt x="0" y="0"/>
                    </a:moveTo>
                    <a:lnTo>
                      <a:pt x="0" y="431800"/>
                    </a:lnTo>
                    <a:lnTo>
                      <a:pt x="474133" y="804333"/>
                    </a:lnTo>
                    <a:lnTo>
                      <a:pt x="1126067" y="270934"/>
                    </a:lnTo>
                    <a:lnTo>
                      <a:pt x="0" y="0"/>
                    </a:lnTo>
                    <a:close/>
                  </a:path>
                </a:pathLst>
              </a:custGeom>
              <a:solidFill>
                <a:srgbClr val="B1B3B4"/>
              </a:solidFill>
              <a:ln w="12700" cap="flat" cmpd="sng">
                <a:solidFill>
                  <a:srgbClr val="B1B3B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
          <p:nvSpPr>
            <p:cNvPr id="142" name="Google Shape;142;p25"/>
            <p:cNvSpPr/>
            <p:nvPr/>
          </p:nvSpPr>
          <p:spPr>
            <a:xfrm>
              <a:off x="168639" y="-12825"/>
              <a:ext cx="12025685" cy="942071"/>
            </a:xfrm>
            <a:custGeom>
              <a:avLst/>
              <a:gdLst/>
              <a:ahLst/>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
        <p:nvSpPr>
          <p:cNvPr id="143" name="Google Shape;143;p25"/>
          <p:cNvSpPr txBox="1">
            <a:spLocks noGrp="1"/>
          </p:cNvSpPr>
          <p:nvPr>
            <p:ph type="title"/>
          </p:nvPr>
        </p:nvSpPr>
        <p:spPr>
          <a:xfrm>
            <a:off x="656493" y="0"/>
            <a:ext cx="11535507" cy="8001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dk1"/>
              </a:buClr>
              <a:buSzPts val="4000"/>
              <a:buFont typeface="Arial"/>
              <a:buNone/>
              <a:defRPr>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4" name="Google Shape;144;p25"/>
          <p:cNvSpPr txBox="1">
            <a:spLocks noGrp="1"/>
          </p:cNvSpPr>
          <p:nvPr>
            <p:ph type="body" idx="1"/>
          </p:nvPr>
        </p:nvSpPr>
        <p:spPr>
          <a:xfrm>
            <a:off x="465513" y="1535723"/>
            <a:ext cx="11492025" cy="4641240"/>
          </a:xfrm>
          <a:prstGeom prst="rect">
            <a:avLst/>
          </a:prstGeom>
          <a:noFill/>
          <a:ln>
            <a:noFill/>
          </a:ln>
        </p:spPr>
        <p:txBody>
          <a:bodyPr spcFirstLastPara="1" wrap="square" lIns="91425" tIns="45700" rIns="91425" bIns="45700" anchor="t" anchorCtr="0">
            <a:normAutofit/>
          </a:bodyPr>
          <a:lstStyle>
            <a:lvl1pPr marL="457200" lvl="0" indent="-457200" algn="l">
              <a:lnSpc>
                <a:spcPct val="90000"/>
              </a:lnSpc>
              <a:spcBef>
                <a:spcPts val="1000"/>
              </a:spcBef>
              <a:spcAft>
                <a:spcPts val="0"/>
              </a:spcAft>
              <a:buClr>
                <a:schemeClr val="dk1"/>
              </a:buClr>
              <a:buSzPts val="3600"/>
              <a:buChar char="•"/>
              <a:defRPr sz="3600">
                <a:latin typeface="Arial"/>
                <a:ea typeface="Arial"/>
                <a:cs typeface="Arial"/>
                <a:sym typeface="Arial"/>
              </a:defRPr>
            </a:lvl1pPr>
            <a:lvl2pPr marL="914400" lvl="1" indent="-431800" algn="l">
              <a:lnSpc>
                <a:spcPct val="90000"/>
              </a:lnSpc>
              <a:spcBef>
                <a:spcPts val="500"/>
              </a:spcBef>
              <a:spcAft>
                <a:spcPts val="0"/>
              </a:spcAft>
              <a:buClr>
                <a:schemeClr val="dk1"/>
              </a:buClr>
              <a:buSzPts val="3200"/>
              <a:buChar char="•"/>
              <a:defRPr sz="3200">
                <a:latin typeface="Arial"/>
                <a:ea typeface="Arial"/>
                <a:cs typeface="Arial"/>
                <a:sym typeface="Arial"/>
              </a:defRPr>
            </a:lvl2pPr>
            <a:lvl3pPr marL="1371600" lvl="2" indent="-406400" algn="l">
              <a:lnSpc>
                <a:spcPct val="90000"/>
              </a:lnSpc>
              <a:spcBef>
                <a:spcPts val="500"/>
              </a:spcBef>
              <a:spcAft>
                <a:spcPts val="0"/>
              </a:spcAft>
              <a:buClr>
                <a:schemeClr val="dk1"/>
              </a:buClr>
              <a:buSzPts val="2800"/>
              <a:buChar char="•"/>
              <a:defRPr sz="2800">
                <a:latin typeface="Arial"/>
                <a:ea typeface="Arial"/>
                <a:cs typeface="Arial"/>
                <a:sym typeface="Arial"/>
              </a:defRPr>
            </a:lvl3pPr>
            <a:lvl4pPr marL="1828800" lvl="3" indent="-381000" algn="l">
              <a:lnSpc>
                <a:spcPct val="90000"/>
              </a:lnSpc>
              <a:spcBef>
                <a:spcPts val="500"/>
              </a:spcBef>
              <a:spcAft>
                <a:spcPts val="0"/>
              </a:spcAft>
              <a:buClr>
                <a:schemeClr val="dk1"/>
              </a:buClr>
              <a:buSzPts val="2400"/>
              <a:buChar char="•"/>
              <a:defRPr sz="2400">
                <a:latin typeface="Arial"/>
                <a:ea typeface="Arial"/>
                <a:cs typeface="Arial"/>
                <a:sym typeface="Arial"/>
              </a:defRPr>
            </a:lvl4pPr>
            <a:lvl5pPr marL="2286000" lvl="4" indent="-381000" algn="l">
              <a:lnSpc>
                <a:spcPct val="90000"/>
              </a:lnSpc>
              <a:spcBef>
                <a:spcPts val="500"/>
              </a:spcBef>
              <a:spcAft>
                <a:spcPts val="0"/>
              </a:spcAft>
              <a:buClr>
                <a:schemeClr val="dk1"/>
              </a:buClr>
              <a:buSzPts val="2400"/>
              <a:buChar char="•"/>
              <a:defRPr sz="24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5" name="Google Shape;145;p25"/>
          <p:cNvSpPr txBox="1">
            <a:spLocks noGrp="1"/>
          </p:cNvSpPr>
          <p:nvPr>
            <p:ph type="dt" idx="10"/>
          </p:nvPr>
        </p:nvSpPr>
        <p:spPr>
          <a:xfrm>
            <a:off x="0" y="6597352"/>
            <a:ext cx="2743200" cy="26064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25"/>
          <p:cNvSpPr txBox="1">
            <a:spLocks noGrp="1"/>
          </p:cNvSpPr>
          <p:nvPr>
            <p:ph type="ftr" idx="11"/>
          </p:nvPr>
        </p:nvSpPr>
        <p:spPr>
          <a:xfrm>
            <a:off x="4038600" y="6597352"/>
            <a:ext cx="4114800" cy="2396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25"/>
          <p:cNvSpPr txBox="1">
            <a:spLocks noGrp="1"/>
          </p:cNvSpPr>
          <p:nvPr>
            <p:ph type="sldNum" idx="12"/>
          </p:nvPr>
        </p:nvSpPr>
        <p:spPr>
          <a:xfrm>
            <a:off x="9448799" y="6597352"/>
            <a:ext cx="2743200" cy="242208"/>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a:latin typeface="Arial"/>
                <a:ea typeface="Arial"/>
                <a:cs typeface="Arial"/>
                <a:sym typeface="Arial"/>
              </a:defRPr>
            </a:lvl1pPr>
            <a:lvl2pPr marL="0" marR="0" lvl="1" indent="0" algn="r">
              <a:spcBef>
                <a:spcPts val="0"/>
              </a:spcBef>
              <a:buNone/>
              <a:defRPr>
                <a:latin typeface="Arial"/>
                <a:ea typeface="Arial"/>
                <a:cs typeface="Arial"/>
                <a:sym typeface="Arial"/>
              </a:defRPr>
            </a:lvl2pPr>
            <a:lvl3pPr marL="0" marR="0" lvl="2" indent="0" algn="r">
              <a:spcBef>
                <a:spcPts val="0"/>
              </a:spcBef>
              <a:buNone/>
              <a:defRPr>
                <a:latin typeface="Arial"/>
                <a:ea typeface="Arial"/>
                <a:cs typeface="Arial"/>
                <a:sym typeface="Arial"/>
              </a:defRPr>
            </a:lvl3pPr>
            <a:lvl4pPr marL="0" marR="0" lvl="3" indent="0" algn="r">
              <a:spcBef>
                <a:spcPts val="0"/>
              </a:spcBef>
              <a:buNone/>
              <a:defRPr>
                <a:latin typeface="Arial"/>
                <a:ea typeface="Arial"/>
                <a:cs typeface="Arial"/>
                <a:sym typeface="Arial"/>
              </a:defRPr>
            </a:lvl4pPr>
            <a:lvl5pPr marL="0" marR="0" lvl="4" indent="0" algn="r">
              <a:spcBef>
                <a:spcPts val="0"/>
              </a:spcBef>
              <a:buNone/>
              <a:defRPr>
                <a:latin typeface="Arial"/>
                <a:ea typeface="Arial"/>
                <a:cs typeface="Arial"/>
                <a:sym typeface="Arial"/>
              </a:defRPr>
            </a:lvl5pPr>
            <a:lvl6pPr marL="0" marR="0" lvl="5" indent="0" algn="r">
              <a:spcBef>
                <a:spcPts val="0"/>
              </a:spcBef>
              <a:buNone/>
              <a:defRPr>
                <a:latin typeface="Arial"/>
                <a:ea typeface="Arial"/>
                <a:cs typeface="Arial"/>
                <a:sym typeface="Arial"/>
              </a:defRPr>
            </a:lvl6pPr>
            <a:lvl7pPr marL="0" marR="0" lvl="6" indent="0" algn="r">
              <a:spcBef>
                <a:spcPts val="0"/>
              </a:spcBef>
              <a:buNone/>
              <a:defRPr>
                <a:latin typeface="Arial"/>
                <a:ea typeface="Arial"/>
                <a:cs typeface="Arial"/>
                <a:sym typeface="Arial"/>
              </a:defRPr>
            </a:lvl7pPr>
            <a:lvl8pPr marL="0" marR="0" lvl="7" indent="0" algn="r">
              <a:spcBef>
                <a:spcPts val="0"/>
              </a:spcBef>
              <a:buNone/>
              <a:defRPr>
                <a:latin typeface="Arial"/>
                <a:ea typeface="Arial"/>
                <a:cs typeface="Arial"/>
                <a:sym typeface="Arial"/>
              </a:defRPr>
            </a:lvl8pPr>
            <a:lvl9pPr marL="0" marR="0" lvl="8" indent="0" algn="r">
              <a:spcBef>
                <a:spcPts val="0"/>
              </a:spcBef>
              <a:buNone/>
              <a:defRPr>
                <a:latin typeface="Arial"/>
                <a:ea typeface="Arial"/>
                <a:cs typeface="Arial"/>
                <a:sym typeface="Arial"/>
              </a:defRPr>
            </a:lvl9pPr>
          </a:lstStyle>
          <a:p>
            <a:pPr marL="0" lvl="0" indent="0" algn="r" rtl="0">
              <a:spcBef>
                <a:spcPts val="0"/>
              </a:spcBef>
              <a:spcAft>
                <a:spcPts val="0"/>
              </a:spcAft>
              <a:buNone/>
            </a:pPr>
            <a:fld id="{00000000-1234-1234-1234-123412341234}" type="slidenum">
              <a:rPr lang="fr-FR"/>
              <a:t>‹N°›</a:t>
            </a:fld>
            <a:endParaRPr sz="1200" b="0" i="0" u="none" strike="noStrike" cap="none">
              <a:solidFill>
                <a:srgbClr val="888888"/>
              </a:solidFill>
            </a:endParaRPr>
          </a:p>
        </p:txBody>
      </p:sp>
      <p:pic>
        <p:nvPicPr>
          <p:cNvPr id="148" name="Google Shape;148;p25"/>
          <p:cNvPicPr preferRelativeResize="0"/>
          <p:nvPr/>
        </p:nvPicPr>
        <p:blipFill rotWithShape="1">
          <a:blip r:embed="rId2">
            <a:alphaModFix/>
          </a:blip>
          <a:srcRect/>
          <a:stretch/>
        </p:blipFill>
        <p:spPr>
          <a:xfrm>
            <a:off x="229531" y="335618"/>
            <a:ext cx="530280" cy="3186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_Titre et contenu">
  <p:cSld name="3_Titre et contenu">
    <p:spTree>
      <p:nvGrpSpPr>
        <p:cNvPr id="1" name="Shape 149"/>
        <p:cNvGrpSpPr/>
        <p:nvPr/>
      </p:nvGrpSpPr>
      <p:grpSpPr>
        <a:xfrm>
          <a:off x="0" y="0"/>
          <a:ext cx="0" cy="0"/>
          <a:chOff x="0" y="0"/>
          <a:chExt cx="0" cy="0"/>
        </a:xfrm>
      </p:grpSpPr>
      <p:grpSp>
        <p:nvGrpSpPr>
          <p:cNvPr id="150" name="Google Shape;150;p26"/>
          <p:cNvGrpSpPr/>
          <p:nvPr/>
        </p:nvGrpSpPr>
        <p:grpSpPr>
          <a:xfrm>
            <a:off x="0" y="-12825"/>
            <a:ext cx="12194324" cy="944400"/>
            <a:chOff x="0" y="-12825"/>
            <a:chExt cx="12194324" cy="944400"/>
          </a:xfrm>
        </p:grpSpPr>
        <p:grpSp>
          <p:nvGrpSpPr>
            <p:cNvPr id="151" name="Google Shape;151;p26"/>
            <p:cNvGrpSpPr/>
            <p:nvPr/>
          </p:nvGrpSpPr>
          <p:grpSpPr>
            <a:xfrm>
              <a:off x="0" y="2358"/>
              <a:ext cx="1130139" cy="929217"/>
              <a:chOff x="0" y="2358"/>
              <a:chExt cx="1130139" cy="929217"/>
            </a:xfrm>
          </p:grpSpPr>
          <p:sp>
            <p:nvSpPr>
              <p:cNvPr id="152" name="Google Shape;152;p26"/>
              <p:cNvSpPr/>
              <p:nvPr/>
            </p:nvSpPr>
            <p:spPr>
              <a:xfrm>
                <a:off x="1" y="2358"/>
                <a:ext cx="256890" cy="186178"/>
              </a:xfrm>
              <a:custGeom>
                <a:avLst/>
                <a:gdLst/>
                <a:ahLst/>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w="12700" cap="flat" cmpd="sng">
                <a:solidFill>
                  <a:srgbClr val="FFED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3" name="Google Shape;153;p26"/>
              <p:cNvSpPr/>
              <p:nvPr/>
            </p:nvSpPr>
            <p:spPr>
              <a:xfrm>
                <a:off x="0" y="538106"/>
                <a:ext cx="465513" cy="393469"/>
              </a:xfrm>
              <a:custGeom>
                <a:avLst/>
                <a:gdLst/>
                <a:ahLst/>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w="12700" cap="flat" cmpd="sng">
                <a:solidFill>
                  <a:srgbClr val="12237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4" name="Google Shape;154;p26"/>
              <p:cNvSpPr/>
              <p:nvPr/>
            </p:nvSpPr>
            <p:spPr>
              <a:xfrm>
                <a:off x="4072" y="126890"/>
                <a:ext cx="1126067" cy="804333"/>
              </a:xfrm>
              <a:custGeom>
                <a:avLst/>
                <a:gdLst/>
                <a:ahLst/>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w="12700" cap="flat" cmpd="sng">
                <a:solidFill>
                  <a:srgbClr val="00AB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155" name="Google Shape;155;p26"/>
            <p:cNvSpPr/>
            <p:nvPr/>
          </p:nvSpPr>
          <p:spPr>
            <a:xfrm>
              <a:off x="168639" y="-12825"/>
              <a:ext cx="12025685" cy="942071"/>
            </a:xfrm>
            <a:custGeom>
              <a:avLst/>
              <a:gdLst/>
              <a:ahLst/>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156" name="Google Shape;156;p26"/>
          <p:cNvSpPr txBox="1">
            <a:spLocks noGrp="1"/>
          </p:cNvSpPr>
          <p:nvPr>
            <p:ph type="title"/>
          </p:nvPr>
        </p:nvSpPr>
        <p:spPr>
          <a:xfrm>
            <a:off x="656493" y="0"/>
            <a:ext cx="11535507" cy="8001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dk1"/>
              </a:buClr>
              <a:buSzPts val="4000"/>
              <a:buFont typeface="Arial"/>
              <a:buNone/>
              <a:defRPr b="1">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7" name="Google Shape;157;p26"/>
          <p:cNvSpPr txBox="1">
            <a:spLocks noGrp="1"/>
          </p:cNvSpPr>
          <p:nvPr>
            <p:ph type="body" idx="1"/>
          </p:nvPr>
        </p:nvSpPr>
        <p:spPr>
          <a:xfrm>
            <a:off x="5453743" y="1535723"/>
            <a:ext cx="6503795" cy="507939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Font typeface="Calibri"/>
              <a:buNone/>
              <a:defRPr sz="2400" b="0">
                <a:latin typeface="Arial Narrow"/>
                <a:ea typeface="Arial Narrow"/>
                <a:cs typeface="Arial Narrow"/>
                <a:sym typeface="Arial Narrow"/>
              </a:defRPr>
            </a:lvl1pPr>
            <a:lvl2pPr marL="914400" lvl="1" indent="-355600" algn="l">
              <a:lnSpc>
                <a:spcPct val="90000"/>
              </a:lnSpc>
              <a:spcBef>
                <a:spcPts val="500"/>
              </a:spcBef>
              <a:spcAft>
                <a:spcPts val="0"/>
              </a:spcAft>
              <a:buClr>
                <a:schemeClr val="dk1"/>
              </a:buClr>
              <a:buSzPts val="2000"/>
              <a:buFont typeface="Calibri"/>
              <a:buAutoNum type="arabicPeriod"/>
              <a:defRPr sz="2000">
                <a:latin typeface="Arial Narrow"/>
                <a:ea typeface="Arial Narrow"/>
                <a:cs typeface="Arial Narrow"/>
                <a:sym typeface="Arial Narrow"/>
              </a:defRPr>
            </a:lvl2pPr>
            <a:lvl3pPr marL="1371600" lvl="2" indent="-355600" algn="l">
              <a:lnSpc>
                <a:spcPct val="90000"/>
              </a:lnSpc>
              <a:spcBef>
                <a:spcPts val="500"/>
              </a:spcBef>
              <a:spcAft>
                <a:spcPts val="0"/>
              </a:spcAft>
              <a:buClr>
                <a:schemeClr val="dk1"/>
              </a:buClr>
              <a:buSzPts val="2000"/>
              <a:buChar char="•"/>
              <a:defRPr sz="2000"/>
            </a:lvl3pPr>
            <a:lvl4pPr marL="1828800" lvl="3" indent="-381000" algn="l">
              <a:lnSpc>
                <a:spcPct val="90000"/>
              </a:lnSpc>
              <a:spcBef>
                <a:spcPts val="500"/>
              </a:spcBef>
              <a:spcAft>
                <a:spcPts val="0"/>
              </a:spcAft>
              <a:buClr>
                <a:schemeClr val="dk1"/>
              </a:buClr>
              <a:buSzPts val="2400"/>
              <a:buChar char="•"/>
              <a:defRPr sz="2400"/>
            </a:lvl4pPr>
            <a:lvl5pPr marL="2286000" lvl="4" indent="-381000" algn="l">
              <a:lnSpc>
                <a:spcPct val="90000"/>
              </a:lnSpc>
              <a:spcBef>
                <a:spcPts val="500"/>
              </a:spcBef>
              <a:spcAft>
                <a:spcPts val="0"/>
              </a:spcAft>
              <a:buClr>
                <a:schemeClr val="dk1"/>
              </a:buClr>
              <a:buSzPts val="2400"/>
              <a:buChar char="•"/>
              <a:defRPr sz="2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8" name="Google Shape;158;p26"/>
          <p:cNvSpPr txBox="1">
            <a:spLocks noGrp="1"/>
          </p:cNvSpPr>
          <p:nvPr>
            <p:ph type="dt" idx="10"/>
          </p:nvPr>
        </p:nvSpPr>
        <p:spPr>
          <a:xfrm>
            <a:off x="0" y="6615113"/>
            <a:ext cx="2743200" cy="24288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26"/>
          <p:cNvSpPr txBox="1">
            <a:spLocks noGrp="1"/>
          </p:cNvSpPr>
          <p:nvPr>
            <p:ph type="ftr" idx="11"/>
          </p:nvPr>
        </p:nvSpPr>
        <p:spPr>
          <a:xfrm>
            <a:off x="4038600" y="6615113"/>
            <a:ext cx="4114800" cy="22188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26"/>
          <p:cNvSpPr txBox="1">
            <a:spLocks noGrp="1"/>
          </p:cNvSpPr>
          <p:nvPr>
            <p:ph type="sldNum" idx="12"/>
          </p:nvPr>
        </p:nvSpPr>
        <p:spPr>
          <a:xfrm>
            <a:off x="9448799" y="6615113"/>
            <a:ext cx="2743200" cy="22444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
        <p:nvSpPr>
          <p:cNvPr id="161" name="Google Shape;161;p26"/>
          <p:cNvSpPr txBox="1">
            <a:spLocks noGrp="1"/>
          </p:cNvSpPr>
          <p:nvPr>
            <p:ph type="body" idx="2"/>
          </p:nvPr>
        </p:nvSpPr>
        <p:spPr>
          <a:xfrm>
            <a:off x="161318" y="1535722"/>
            <a:ext cx="4939320" cy="172182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22372"/>
              </a:buClr>
              <a:buSzPts val="2800"/>
              <a:buNone/>
              <a:defRPr b="0">
                <a:solidFill>
                  <a:srgbClr val="122372"/>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162"/>
        <p:cNvGrpSpPr/>
        <p:nvPr/>
      </p:nvGrpSpPr>
      <p:grpSpPr>
        <a:xfrm>
          <a:off x="0" y="0"/>
          <a:ext cx="0" cy="0"/>
          <a:chOff x="0" y="0"/>
          <a:chExt cx="0" cy="0"/>
        </a:xfrm>
      </p:grpSpPr>
      <p:sp>
        <p:nvSpPr>
          <p:cNvPr id="163" name="Google Shape;163;p27"/>
          <p:cNvSpPr txBox="1">
            <a:spLocks noGrp="1"/>
          </p:cNvSpPr>
          <p:nvPr>
            <p:ph type="title"/>
          </p:nvPr>
        </p:nvSpPr>
        <p:spPr>
          <a:xfrm>
            <a:off x="656493" y="0"/>
            <a:ext cx="11535507" cy="8001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dk1"/>
              </a:buClr>
              <a:buSzPts val="4000"/>
              <a:buFont typeface="Arial"/>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4" name="Google Shape;164;p2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5" name="Google Shape;165;p2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 name="Google Shape;166;p27"/>
          <p:cNvSpPr txBox="1">
            <a:spLocks noGrp="1"/>
          </p:cNvSpPr>
          <p:nvPr>
            <p:ph type="dt" idx="10"/>
          </p:nvPr>
        </p:nvSpPr>
        <p:spPr>
          <a:xfrm>
            <a:off x="0" y="6586538"/>
            <a:ext cx="2743200" cy="26218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7" name="Google Shape;167;p27"/>
          <p:cNvSpPr txBox="1">
            <a:spLocks noGrp="1"/>
          </p:cNvSpPr>
          <p:nvPr>
            <p:ph type="ftr" idx="11"/>
          </p:nvPr>
        </p:nvSpPr>
        <p:spPr>
          <a:xfrm>
            <a:off x="4038600" y="6586538"/>
            <a:ext cx="4114800" cy="26218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8" name="Google Shape;168;p27"/>
          <p:cNvSpPr txBox="1">
            <a:spLocks noGrp="1"/>
          </p:cNvSpPr>
          <p:nvPr>
            <p:ph type="sldNum" idx="12"/>
          </p:nvPr>
        </p:nvSpPr>
        <p:spPr>
          <a:xfrm>
            <a:off x="9448799" y="6586538"/>
            <a:ext cx="2743200" cy="26218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grpSp>
        <p:nvGrpSpPr>
          <p:cNvPr id="169" name="Google Shape;169;p27"/>
          <p:cNvGrpSpPr/>
          <p:nvPr/>
        </p:nvGrpSpPr>
        <p:grpSpPr>
          <a:xfrm>
            <a:off x="0" y="-12825"/>
            <a:ext cx="12194324" cy="944400"/>
            <a:chOff x="0" y="-12825"/>
            <a:chExt cx="12194324" cy="944400"/>
          </a:xfrm>
        </p:grpSpPr>
        <p:grpSp>
          <p:nvGrpSpPr>
            <p:cNvPr id="170" name="Google Shape;170;p27"/>
            <p:cNvGrpSpPr/>
            <p:nvPr/>
          </p:nvGrpSpPr>
          <p:grpSpPr>
            <a:xfrm>
              <a:off x="0" y="2358"/>
              <a:ext cx="1130139" cy="929217"/>
              <a:chOff x="0" y="2358"/>
              <a:chExt cx="1130139" cy="929217"/>
            </a:xfrm>
          </p:grpSpPr>
          <p:sp>
            <p:nvSpPr>
              <p:cNvPr id="171" name="Google Shape;171;p27"/>
              <p:cNvSpPr/>
              <p:nvPr/>
            </p:nvSpPr>
            <p:spPr>
              <a:xfrm>
                <a:off x="1" y="2358"/>
                <a:ext cx="256890" cy="186178"/>
              </a:xfrm>
              <a:custGeom>
                <a:avLst/>
                <a:gdLst/>
                <a:ahLst/>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w="12700" cap="flat" cmpd="sng">
                <a:solidFill>
                  <a:srgbClr val="FFED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2" name="Google Shape;172;p27"/>
              <p:cNvSpPr/>
              <p:nvPr/>
            </p:nvSpPr>
            <p:spPr>
              <a:xfrm>
                <a:off x="0" y="538106"/>
                <a:ext cx="465513" cy="393469"/>
              </a:xfrm>
              <a:custGeom>
                <a:avLst/>
                <a:gdLst/>
                <a:ahLst/>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w="12700" cap="flat" cmpd="sng">
                <a:solidFill>
                  <a:srgbClr val="12237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3" name="Google Shape;173;p27"/>
              <p:cNvSpPr/>
              <p:nvPr/>
            </p:nvSpPr>
            <p:spPr>
              <a:xfrm>
                <a:off x="4072" y="126890"/>
                <a:ext cx="1126067" cy="804333"/>
              </a:xfrm>
              <a:custGeom>
                <a:avLst/>
                <a:gdLst/>
                <a:ahLst/>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w="12700" cap="flat" cmpd="sng">
                <a:solidFill>
                  <a:srgbClr val="00AB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174" name="Google Shape;174;p27"/>
            <p:cNvSpPr/>
            <p:nvPr/>
          </p:nvSpPr>
          <p:spPr>
            <a:xfrm>
              <a:off x="168639" y="-12825"/>
              <a:ext cx="12025685" cy="942071"/>
            </a:xfrm>
            <a:custGeom>
              <a:avLst/>
              <a:gdLst/>
              <a:ahLst/>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3"/>
          <p:cNvSpPr txBox="1">
            <a:spLocks noGrp="1"/>
          </p:cNvSpPr>
          <p:nvPr>
            <p:ph type="title"/>
          </p:nvPr>
        </p:nvSpPr>
        <p:spPr>
          <a:xfrm>
            <a:off x="656493" y="0"/>
            <a:ext cx="11535507" cy="800100"/>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3"/>
          <p:cNvSpPr txBox="1">
            <a:spLocks noGrp="1"/>
          </p:cNvSpPr>
          <p:nvPr>
            <p:ph type="body" idx="1"/>
          </p:nvPr>
        </p:nvSpPr>
        <p:spPr>
          <a:xfrm>
            <a:off x="656493" y="1385888"/>
            <a:ext cx="11195538" cy="4791075"/>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3"/>
          <p:cNvSpPr txBox="1">
            <a:spLocks noGrp="1"/>
          </p:cNvSpPr>
          <p:nvPr>
            <p:ph type="dt" idx="10"/>
          </p:nvPr>
        </p:nvSpPr>
        <p:spPr>
          <a:xfrm>
            <a:off x="0" y="6586538"/>
            <a:ext cx="2743200" cy="262181"/>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3"/>
          <p:cNvSpPr txBox="1">
            <a:spLocks noGrp="1"/>
          </p:cNvSpPr>
          <p:nvPr>
            <p:ph type="ftr" idx="11"/>
          </p:nvPr>
        </p:nvSpPr>
        <p:spPr>
          <a:xfrm>
            <a:off x="4038600" y="6586538"/>
            <a:ext cx="4114800" cy="262181"/>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3"/>
          <p:cNvSpPr txBox="1">
            <a:spLocks noGrp="1"/>
          </p:cNvSpPr>
          <p:nvPr>
            <p:ph type="sldNum" idx="12"/>
          </p:nvPr>
        </p:nvSpPr>
        <p:spPr>
          <a:xfrm>
            <a:off x="9448799" y="6586538"/>
            <a:ext cx="2743200" cy="262181"/>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FR"/>
              <a:t>‹N°›</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5"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4.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8.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6.png"/><Relationship Id="rId7"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1"/>
          <p:cNvSpPr txBox="1">
            <a:spLocks noGrp="1"/>
          </p:cNvSpPr>
          <p:nvPr>
            <p:ph type="title"/>
          </p:nvPr>
        </p:nvSpPr>
        <p:spPr>
          <a:xfrm>
            <a:off x="82575" y="1808150"/>
            <a:ext cx="6205500" cy="9066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200"/>
              <a:buFont typeface="Georgia"/>
              <a:buNone/>
            </a:pPr>
            <a:r>
              <a:rPr lang="fr-FR" dirty="0" err="1"/>
              <a:t>Knowledge</a:t>
            </a:r>
            <a:r>
              <a:rPr lang="fr-FR" dirty="0"/>
              <a:t> </a:t>
            </a:r>
            <a:r>
              <a:rPr lang="fr-FR" dirty="0" err="1"/>
              <a:t>Reuse</a:t>
            </a:r>
            <a:r>
              <a:rPr lang="fr-FR" dirty="0"/>
              <a:t> for Design of a </a:t>
            </a:r>
            <a:r>
              <a:rPr lang="fr-FR" dirty="0" err="1"/>
              <a:t>Complex</a:t>
            </a:r>
            <a:r>
              <a:rPr lang="fr-FR" dirty="0"/>
              <a:t> System</a:t>
            </a:r>
            <a:endParaRPr dirty="0"/>
          </a:p>
        </p:txBody>
      </p:sp>
      <p:sp>
        <p:nvSpPr>
          <p:cNvPr id="206" name="Google Shape;206;p1"/>
          <p:cNvSpPr txBox="1">
            <a:spLocks noGrp="1"/>
          </p:cNvSpPr>
          <p:nvPr>
            <p:ph type="body" idx="1"/>
          </p:nvPr>
        </p:nvSpPr>
        <p:spPr>
          <a:xfrm>
            <a:off x="82575" y="2955275"/>
            <a:ext cx="5317198" cy="2694754"/>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1000"/>
              </a:spcBef>
              <a:spcAft>
                <a:spcPts val="0"/>
              </a:spcAft>
              <a:buClr>
                <a:schemeClr val="lt1"/>
              </a:buClr>
              <a:buSzPts val="2800"/>
              <a:buNone/>
            </a:pPr>
            <a:r>
              <a:rPr lang="fr-FR" sz="2400" dirty="0"/>
              <a:t>S3 P</a:t>
            </a:r>
            <a:r>
              <a:rPr lang="en-US" sz="2400" dirty="0" err="1"/>
              <a:t>rogress</a:t>
            </a:r>
            <a:r>
              <a:rPr lang="en-US" sz="2400" dirty="0"/>
              <a:t> Presentation</a:t>
            </a:r>
            <a:endParaRPr sz="2400" dirty="0"/>
          </a:p>
          <a:p>
            <a:pPr marL="0" lvl="0" indent="0" algn="l" rtl="0">
              <a:lnSpc>
                <a:spcPct val="100000"/>
              </a:lnSpc>
              <a:spcBef>
                <a:spcPts val="1000"/>
              </a:spcBef>
              <a:spcAft>
                <a:spcPts val="0"/>
              </a:spcAft>
              <a:buClr>
                <a:schemeClr val="lt1"/>
              </a:buClr>
              <a:buSzPts val="2800"/>
              <a:buNone/>
            </a:pPr>
            <a:r>
              <a:rPr lang="en-US" altLang="zh-CN" sz="2400" dirty="0"/>
              <a:t>by </a:t>
            </a:r>
            <a:r>
              <a:rPr lang="fr-FR" sz="2400" dirty="0"/>
              <a:t>Wendi Ding</a:t>
            </a:r>
          </a:p>
          <a:p>
            <a:pPr marL="0" indent="0">
              <a:lnSpc>
                <a:spcPct val="100000"/>
              </a:lnSpc>
            </a:pPr>
            <a:r>
              <a:rPr lang="fr-FR" altLang="zh-CN" sz="2400" dirty="0" err="1"/>
              <a:t>Tutors</a:t>
            </a:r>
            <a:r>
              <a:rPr lang="fr-FR" altLang="zh-CN" sz="2400" dirty="0"/>
              <a:t>: Juan José Montero Jimenez,  </a:t>
            </a:r>
          </a:p>
          <a:p>
            <a:pPr marL="0" indent="0">
              <a:lnSpc>
                <a:spcPct val="100000"/>
              </a:lnSpc>
            </a:pPr>
            <a:r>
              <a:rPr lang="fr-FR" altLang="zh-CN" sz="2400" dirty="0"/>
              <a:t>             Rob </a:t>
            </a:r>
            <a:r>
              <a:rPr lang="fr-FR" altLang="zh-CN" sz="2400" dirty="0" err="1"/>
              <a:t>Vingerhoeds</a:t>
            </a:r>
            <a:endParaRPr lang="zh-CN" altLang="zh-CN" sz="2400" dirty="0"/>
          </a:p>
          <a:p>
            <a:pPr marL="0" lvl="0" indent="0" algn="l" rtl="0">
              <a:lnSpc>
                <a:spcPct val="100000"/>
              </a:lnSpc>
              <a:spcBef>
                <a:spcPts val="1000"/>
              </a:spcBef>
              <a:spcAft>
                <a:spcPts val="0"/>
              </a:spcAft>
              <a:buClr>
                <a:schemeClr val="lt1"/>
              </a:buClr>
              <a:buSzPts val="2800"/>
              <a:buNone/>
            </a:pPr>
            <a:endParaRPr sz="2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4" name="Google Shape;244;gced63e0495_0_206"/>
          <p:cNvSpPr txBox="1">
            <a:spLocks noGrp="1"/>
          </p:cNvSpPr>
          <p:nvPr>
            <p:ph type="body" idx="1"/>
          </p:nvPr>
        </p:nvSpPr>
        <p:spPr>
          <a:xfrm>
            <a:off x="6852627" y="1616264"/>
            <a:ext cx="4827725" cy="2753605"/>
          </a:xfrm>
          <a:prstGeom prst="rect">
            <a:avLst/>
          </a:prstGeom>
          <a:noFill/>
          <a:ln>
            <a:noFill/>
          </a:ln>
        </p:spPr>
        <p:txBody>
          <a:bodyPr spcFirstLastPara="1" wrap="square" lIns="91425" tIns="45700" rIns="91425" bIns="45700" anchor="t" anchorCtr="0">
            <a:normAutofit/>
          </a:bodyPr>
          <a:lstStyle/>
          <a:p>
            <a:pPr>
              <a:lnSpc>
                <a:spcPct val="100000"/>
              </a:lnSpc>
              <a:buFont typeface="Wingdings" panose="05000000000000000000" pitchFamily="2" charset="2"/>
              <a:buChar char="q"/>
            </a:pPr>
            <a:r>
              <a:rPr lang="fr-FR" sz="2000" dirty="0">
                <a:solidFill>
                  <a:srgbClr val="000000"/>
                </a:solidFill>
              </a:rPr>
              <a:t>Java-</a:t>
            </a:r>
            <a:r>
              <a:rPr lang="fr-FR" sz="2000" dirty="0" err="1">
                <a:solidFill>
                  <a:srgbClr val="000000"/>
                </a:solidFill>
              </a:rPr>
              <a:t>based</a:t>
            </a:r>
            <a:r>
              <a:rPr lang="fr-FR" sz="2000" dirty="0">
                <a:solidFill>
                  <a:srgbClr val="000000"/>
                </a:solidFill>
              </a:rPr>
              <a:t>, open-source </a:t>
            </a:r>
            <a:r>
              <a:rPr lang="fr-FR" sz="2000" dirty="0" err="1">
                <a:solidFill>
                  <a:srgbClr val="000000"/>
                </a:solidFill>
              </a:rPr>
              <a:t>similarity-based</a:t>
            </a:r>
            <a:r>
              <a:rPr lang="fr-FR" sz="2000" dirty="0">
                <a:solidFill>
                  <a:srgbClr val="000000"/>
                </a:solidFill>
              </a:rPr>
              <a:t> </a:t>
            </a:r>
            <a:r>
              <a:rPr lang="fr-FR" sz="2000" dirty="0" err="1">
                <a:solidFill>
                  <a:srgbClr val="000000"/>
                </a:solidFill>
              </a:rPr>
              <a:t>retrieval</a:t>
            </a:r>
            <a:r>
              <a:rPr lang="fr-FR" sz="2000" dirty="0">
                <a:solidFill>
                  <a:srgbClr val="000000"/>
                </a:solidFill>
              </a:rPr>
              <a:t> </a:t>
            </a:r>
            <a:r>
              <a:rPr lang="fr-FR" sz="2000" dirty="0" err="1">
                <a:solidFill>
                  <a:srgbClr val="000000"/>
                </a:solidFill>
              </a:rPr>
              <a:t>tool</a:t>
            </a:r>
            <a:endParaRPr lang="fr-FR" sz="2000" dirty="0">
              <a:solidFill>
                <a:srgbClr val="000000"/>
              </a:solidFill>
            </a:endParaRPr>
          </a:p>
          <a:p>
            <a:pPr>
              <a:lnSpc>
                <a:spcPct val="100000"/>
              </a:lnSpc>
              <a:buFont typeface="Wingdings" panose="05000000000000000000" pitchFamily="2" charset="2"/>
              <a:buChar char="q"/>
            </a:pPr>
            <a:r>
              <a:rPr lang="fr-FR" sz="2000" dirty="0">
                <a:solidFill>
                  <a:srgbClr val="000000"/>
                </a:solidFill>
              </a:rPr>
              <a:t>Software </a:t>
            </a:r>
            <a:r>
              <a:rPr lang="fr-FR" sz="2000" dirty="0" err="1">
                <a:solidFill>
                  <a:srgbClr val="000000"/>
                </a:solidFill>
              </a:rPr>
              <a:t>Development</a:t>
            </a:r>
            <a:r>
              <a:rPr lang="fr-FR" sz="2000" dirty="0">
                <a:solidFill>
                  <a:srgbClr val="000000"/>
                </a:solidFill>
              </a:rPr>
              <a:t> Kit (SDK) has </a:t>
            </a:r>
            <a:r>
              <a:rPr lang="fr-FR" sz="2000" dirty="0" err="1">
                <a:solidFill>
                  <a:srgbClr val="000000"/>
                </a:solidFill>
              </a:rPr>
              <a:t>limited</a:t>
            </a:r>
            <a:r>
              <a:rPr lang="fr-FR" sz="2000" dirty="0">
                <a:solidFill>
                  <a:srgbClr val="000000"/>
                </a:solidFill>
              </a:rPr>
              <a:t> </a:t>
            </a:r>
            <a:r>
              <a:rPr lang="fr-FR" sz="2000" dirty="0" err="1">
                <a:solidFill>
                  <a:srgbClr val="000000"/>
                </a:solidFill>
              </a:rPr>
              <a:t>customizability</a:t>
            </a:r>
            <a:endParaRPr lang="fr-FR" sz="2000" dirty="0">
              <a:solidFill>
                <a:srgbClr val="000000"/>
              </a:solidFill>
            </a:endParaRPr>
          </a:p>
          <a:p>
            <a:pPr>
              <a:lnSpc>
                <a:spcPct val="100000"/>
              </a:lnSpc>
              <a:buFont typeface="Wingdings" panose="05000000000000000000" pitchFamily="2" charset="2"/>
              <a:buChar char="q"/>
            </a:pPr>
            <a:r>
              <a:rPr lang="fr-FR" sz="2000" dirty="0" err="1">
                <a:solidFill>
                  <a:srgbClr val="000000"/>
                </a:solidFill>
              </a:rPr>
              <a:t>Predictive</a:t>
            </a:r>
            <a:r>
              <a:rPr lang="fr-FR" sz="2000" dirty="0">
                <a:solidFill>
                  <a:srgbClr val="000000"/>
                </a:solidFill>
              </a:rPr>
              <a:t> Maintenance case base of 230 cases</a:t>
            </a:r>
          </a:p>
        </p:txBody>
      </p:sp>
      <p:sp>
        <p:nvSpPr>
          <p:cNvPr id="242" name="Google Shape;242;gced63e0495_0_206"/>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fr-FR"/>
              <a:t>ISAE-SUPAERO</a:t>
            </a:r>
            <a:endParaRPr/>
          </a:p>
        </p:txBody>
      </p:sp>
      <p:sp>
        <p:nvSpPr>
          <p:cNvPr id="243" name="Google Shape;243;gced63e0495_0_206"/>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r>
              <a:rPr lang="fr-FR" dirty="0"/>
              <a:t>8</a:t>
            </a:r>
            <a:endParaRPr dirty="0"/>
          </a:p>
        </p:txBody>
      </p:sp>
      <p:sp>
        <p:nvSpPr>
          <p:cNvPr id="241" name="Google Shape;241;gced63e0495_0_20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Arial"/>
              <a:buNone/>
            </a:pPr>
            <a:r>
              <a:rPr lang="fr-FR" dirty="0"/>
              <a:t>Tools of </a:t>
            </a:r>
            <a:r>
              <a:rPr lang="fr-FR" dirty="0" err="1"/>
              <a:t>Implementation</a:t>
            </a:r>
            <a:endParaRPr dirty="0"/>
          </a:p>
        </p:txBody>
      </p:sp>
      <p:sp>
        <p:nvSpPr>
          <p:cNvPr id="245" name="Google Shape;245;gced63e0495_0_206"/>
          <p:cNvSpPr txBox="1"/>
          <p:nvPr/>
        </p:nvSpPr>
        <p:spPr>
          <a:xfrm>
            <a:off x="395375" y="6059900"/>
            <a:ext cx="56067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fr-FR" sz="2000" b="1" i="1" u="none" strike="noStrike" cap="none" dirty="0">
                <a:solidFill>
                  <a:srgbClr val="000000"/>
                </a:solidFill>
                <a:latin typeface="Arial"/>
                <a:ea typeface="Arial"/>
                <a:cs typeface="Arial"/>
                <a:sym typeface="Arial"/>
              </a:rPr>
              <a:t>Figure </a:t>
            </a:r>
            <a:r>
              <a:rPr lang="fr-FR" sz="2000" b="1" i="1" dirty="0"/>
              <a:t>6</a:t>
            </a:r>
            <a:r>
              <a:rPr lang="fr-FR" sz="2000" b="0" i="1" u="none" strike="noStrike" cap="none" dirty="0">
                <a:solidFill>
                  <a:srgbClr val="000000"/>
                </a:solidFill>
                <a:latin typeface="Arial"/>
                <a:ea typeface="Arial"/>
                <a:cs typeface="Arial"/>
                <a:sym typeface="Arial"/>
              </a:rPr>
              <a:t> - </a:t>
            </a:r>
            <a:r>
              <a:rPr lang="fr-FR" sz="2000" i="1" dirty="0"/>
              <a:t>Example of a </a:t>
            </a:r>
            <a:r>
              <a:rPr lang="fr-FR" sz="2000" i="1" dirty="0" err="1"/>
              <a:t>myCBR</a:t>
            </a:r>
            <a:r>
              <a:rPr lang="fr-FR" sz="2000" i="1" dirty="0"/>
              <a:t> application</a:t>
            </a:r>
            <a:endParaRPr sz="2000" b="0" i="1" u="none" strike="noStrike" cap="none" dirty="0">
              <a:solidFill>
                <a:srgbClr val="000000"/>
              </a:solidFill>
              <a:latin typeface="Arial"/>
              <a:ea typeface="Arial"/>
              <a:cs typeface="Arial"/>
              <a:sym typeface="Arial"/>
            </a:endParaRPr>
          </a:p>
        </p:txBody>
      </p:sp>
      <p:pic>
        <p:nvPicPr>
          <p:cNvPr id="246" name="Google Shape;246;gced63e0495_0_206"/>
          <p:cNvPicPr preferRelativeResize="0"/>
          <p:nvPr/>
        </p:nvPicPr>
        <p:blipFill>
          <a:blip r:embed="rId3">
            <a:alphaModFix/>
          </a:blip>
          <a:stretch>
            <a:fillRect/>
          </a:stretch>
        </p:blipFill>
        <p:spPr>
          <a:xfrm>
            <a:off x="395425" y="1206149"/>
            <a:ext cx="5606790" cy="4819701"/>
          </a:xfrm>
          <a:prstGeom prst="rect">
            <a:avLst/>
          </a:prstGeom>
          <a:noFill/>
          <a:ln>
            <a:noFill/>
          </a:ln>
        </p:spPr>
      </p:pic>
      <p:sp>
        <p:nvSpPr>
          <p:cNvPr id="9" name="ZoneTexte 8">
            <a:extLst>
              <a:ext uri="{FF2B5EF4-FFF2-40B4-BE49-F238E27FC236}">
                <a16:creationId xmlns:a16="http://schemas.microsoft.com/office/drawing/2014/main" id="{C59CD86A-60C7-49AD-B3EA-402AD937802E}"/>
              </a:ext>
            </a:extLst>
          </p:cNvPr>
          <p:cNvSpPr txBox="1"/>
          <p:nvPr/>
        </p:nvSpPr>
        <p:spPr>
          <a:xfrm>
            <a:off x="6737123" y="1169427"/>
            <a:ext cx="6210300" cy="461665"/>
          </a:xfrm>
          <a:prstGeom prst="rect">
            <a:avLst/>
          </a:prstGeom>
          <a:noFill/>
        </p:spPr>
        <p:txBody>
          <a:bodyPr wrap="square">
            <a:spAutoFit/>
          </a:bodyPr>
          <a:lstStyle/>
          <a:p>
            <a:pPr marL="342900" indent="-342900">
              <a:buFont typeface="Wingdings" panose="05000000000000000000" pitchFamily="2" charset="2"/>
              <a:buChar char="Ø"/>
            </a:pPr>
            <a:r>
              <a:rPr lang="fr-FR" sz="2400" dirty="0" err="1"/>
              <a:t>myCBR</a:t>
            </a:r>
            <a:r>
              <a:rPr lang="fr-FR" sz="2400" dirty="0"/>
              <a:t> &amp; SDK</a:t>
            </a:r>
          </a:p>
        </p:txBody>
      </p:sp>
      <p:sp>
        <p:nvSpPr>
          <p:cNvPr id="10" name="Google Shape;244;gced63e0495_0_206">
            <a:extLst>
              <a:ext uri="{FF2B5EF4-FFF2-40B4-BE49-F238E27FC236}">
                <a16:creationId xmlns:a16="http://schemas.microsoft.com/office/drawing/2014/main" id="{37BDE207-2506-4027-97DB-51FB92B2F5AB}"/>
              </a:ext>
            </a:extLst>
          </p:cNvPr>
          <p:cNvSpPr txBox="1">
            <a:spLocks/>
          </p:cNvSpPr>
          <p:nvPr/>
        </p:nvSpPr>
        <p:spPr>
          <a:xfrm>
            <a:off x="6852627" y="4980376"/>
            <a:ext cx="4827725" cy="117020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nSpc>
                <a:spcPct val="100000"/>
              </a:lnSpc>
              <a:buFont typeface="Wingdings" panose="05000000000000000000" pitchFamily="2" charset="2"/>
              <a:buChar char="q"/>
            </a:pPr>
            <a:r>
              <a:rPr lang="fr-FR" sz="2000" dirty="0">
                <a:solidFill>
                  <a:srgbClr val="000000"/>
                </a:solidFill>
              </a:rPr>
              <a:t>Case Base </a:t>
            </a:r>
            <a:r>
              <a:rPr lang="fr-FR" sz="2000" dirty="0" err="1">
                <a:solidFill>
                  <a:srgbClr val="000000"/>
                </a:solidFill>
              </a:rPr>
              <a:t>Visualization</a:t>
            </a:r>
            <a:r>
              <a:rPr lang="fr-FR" sz="2000" dirty="0">
                <a:solidFill>
                  <a:srgbClr val="000000"/>
                </a:solidFill>
              </a:rPr>
              <a:t> (CBV) for case base and </a:t>
            </a:r>
            <a:r>
              <a:rPr lang="fr-FR" sz="2000" dirty="0" err="1">
                <a:solidFill>
                  <a:srgbClr val="000000"/>
                </a:solidFill>
              </a:rPr>
              <a:t>retrieval</a:t>
            </a:r>
            <a:r>
              <a:rPr lang="fr-FR" sz="2000" dirty="0">
                <a:solidFill>
                  <a:srgbClr val="000000"/>
                </a:solidFill>
              </a:rPr>
              <a:t> </a:t>
            </a:r>
            <a:r>
              <a:rPr lang="fr-FR" sz="2000" dirty="0" err="1">
                <a:solidFill>
                  <a:srgbClr val="000000"/>
                </a:solidFill>
              </a:rPr>
              <a:t>results</a:t>
            </a:r>
            <a:r>
              <a:rPr lang="fr-FR" sz="2000" dirty="0">
                <a:solidFill>
                  <a:srgbClr val="000000"/>
                </a:solidFill>
              </a:rPr>
              <a:t> inspection</a:t>
            </a:r>
          </a:p>
        </p:txBody>
      </p:sp>
      <p:sp>
        <p:nvSpPr>
          <p:cNvPr id="11" name="ZoneTexte 10">
            <a:extLst>
              <a:ext uri="{FF2B5EF4-FFF2-40B4-BE49-F238E27FC236}">
                <a16:creationId xmlns:a16="http://schemas.microsoft.com/office/drawing/2014/main" id="{6C1EB074-6DBB-4F31-A7FD-38ACD562AC24}"/>
              </a:ext>
            </a:extLst>
          </p:cNvPr>
          <p:cNvSpPr txBox="1"/>
          <p:nvPr/>
        </p:nvSpPr>
        <p:spPr>
          <a:xfrm>
            <a:off x="6737123" y="4533539"/>
            <a:ext cx="6210300" cy="461665"/>
          </a:xfrm>
          <a:prstGeom prst="rect">
            <a:avLst/>
          </a:prstGeom>
          <a:noFill/>
        </p:spPr>
        <p:txBody>
          <a:bodyPr wrap="square">
            <a:spAutoFit/>
          </a:bodyPr>
          <a:lstStyle/>
          <a:p>
            <a:pPr marL="342900" indent="-342900">
              <a:buFont typeface="Wingdings" panose="05000000000000000000" pitchFamily="2" charset="2"/>
              <a:buChar char="Ø"/>
            </a:pPr>
            <a:r>
              <a:rPr lang="fr-FR" sz="2400" dirty="0" err="1"/>
              <a:t>Vpython</a:t>
            </a:r>
            <a:endParaRPr lang="fr-FR" sz="2400" dirty="0"/>
          </a:p>
        </p:txBody>
      </p:sp>
      <p:sp>
        <p:nvSpPr>
          <p:cNvPr id="14" name="ZoneTexte 13">
            <a:extLst>
              <a:ext uri="{FF2B5EF4-FFF2-40B4-BE49-F238E27FC236}">
                <a16:creationId xmlns:a16="http://schemas.microsoft.com/office/drawing/2014/main" id="{97FE1A76-65B1-44BF-82AD-91A4EF3C44A8}"/>
              </a:ext>
            </a:extLst>
          </p:cNvPr>
          <p:cNvSpPr txBox="1"/>
          <p:nvPr/>
        </p:nvSpPr>
        <p:spPr>
          <a:xfrm>
            <a:off x="6469621" y="3969759"/>
            <a:ext cx="6477802" cy="400110"/>
          </a:xfrm>
          <a:prstGeom prst="rect">
            <a:avLst/>
          </a:prstGeom>
          <a:noFill/>
        </p:spPr>
        <p:txBody>
          <a:bodyPr wrap="square">
            <a:spAutoFit/>
          </a:bodyPr>
          <a:lstStyle/>
          <a:p>
            <a:r>
              <a:rPr lang="fr-FR" sz="2000" dirty="0"/>
              <a:t>Xml files</a:t>
            </a:r>
          </a:p>
        </p:txBody>
      </p:sp>
      <p:sp>
        <p:nvSpPr>
          <p:cNvPr id="5" name="Flèche : courbe vers la droite 4">
            <a:extLst>
              <a:ext uri="{FF2B5EF4-FFF2-40B4-BE49-F238E27FC236}">
                <a16:creationId xmlns:a16="http://schemas.microsoft.com/office/drawing/2014/main" id="{E9BCE739-D121-4F36-9AEA-5A3151284534}"/>
              </a:ext>
            </a:extLst>
          </p:cNvPr>
          <p:cNvSpPr/>
          <p:nvPr/>
        </p:nvSpPr>
        <p:spPr>
          <a:xfrm>
            <a:off x="6153752" y="1433690"/>
            <a:ext cx="641123" cy="3339664"/>
          </a:xfrm>
          <a:prstGeom prst="curv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0" name="Image 19">
            <a:extLst>
              <a:ext uri="{FF2B5EF4-FFF2-40B4-BE49-F238E27FC236}">
                <a16:creationId xmlns:a16="http://schemas.microsoft.com/office/drawing/2014/main" id="{48CAB6B4-7263-41C2-86F4-2A4D1838A008}"/>
              </a:ext>
            </a:extLst>
          </p:cNvPr>
          <p:cNvPicPr>
            <a:picLocks noChangeAspect="1"/>
          </p:cNvPicPr>
          <p:nvPr/>
        </p:nvPicPr>
        <p:blipFill>
          <a:blip r:embed="rId3"/>
          <a:stretch>
            <a:fillRect/>
          </a:stretch>
        </p:blipFill>
        <p:spPr>
          <a:xfrm>
            <a:off x="5713948" y="971356"/>
            <a:ext cx="6478051" cy="3897944"/>
          </a:xfrm>
          <a:prstGeom prst="rect">
            <a:avLst/>
          </a:prstGeom>
        </p:spPr>
      </p:pic>
      <p:sp>
        <p:nvSpPr>
          <p:cNvPr id="222" name="Google Shape;222;p6"/>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r>
              <a:rPr lang="fr-FR" dirty="0"/>
              <a:t>9</a:t>
            </a:r>
            <a:endParaRPr dirty="0"/>
          </a:p>
        </p:txBody>
      </p:sp>
      <p:sp>
        <p:nvSpPr>
          <p:cNvPr id="220" name="Google Shape;220;p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r>
              <a:rPr lang="en-US" dirty="0"/>
              <a:t>Results &amp; Analysis</a:t>
            </a:r>
            <a:endParaRPr lang="en-US" altLang="zh-CN" dirty="0"/>
          </a:p>
        </p:txBody>
      </p:sp>
      <p:sp>
        <p:nvSpPr>
          <p:cNvPr id="16" name="Textfeld 15">
            <a:extLst>
              <a:ext uri="{FF2B5EF4-FFF2-40B4-BE49-F238E27FC236}">
                <a16:creationId xmlns:a16="http://schemas.microsoft.com/office/drawing/2014/main" id="{3FECB787-B2DB-41F5-9900-51C0C6920551}"/>
              </a:ext>
            </a:extLst>
          </p:cNvPr>
          <p:cNvSpPr txBox="1"/>
          <p:nvPr/>
        </p:nvSpPr>
        <p:spPr>
          <a:xfrm>
            <a:off x="12844433" y="897081"/>
            <a:ext cx="5400107" cy="404663"/>
          </a:xfrm>
          <a:prstGeom prst="rect">
            <a:avLst/>
          </a:prstGeom>
          <a:noFill/>
        </p:spPr>
        <p:txBody>
          <a:bodyPr wrap="square">
            <a:spAutoFit/>
          </a:bodyPr>
          <a:lstStyle/>
          <a:p>
            <a:pPr marL="800100" indent="-342900">
              <a:lnSpc>
                <a:spcPct val="110000"/>
              </a:lnSpc>
              <a:buFont typeface="Arial" panose="020B0604020202020204" pitchFamily="34" charset="0"/>
              <a:buChar char="•"/>
            </a:pPr>
            <a:endParaRPr lang="en-GB" altLang="zh-CN" sz="2000" dirty="0"/>
          </a:p>
        </p:txBody>
      </p:sp>
      <p:sp>
        <p:nvSpPr>
          <p:cNvPr id="4" name="Rectangle 1">
            <a:extLst>
              <a:ext uri="{FF2B5EF4-FFF2-40B4-BE49-F238E27FC236}">
                <a16:creationId xmlns:a16="http://schemas.microsoft.com/office/drawing/2014/main" id="{3A9E99BF-27AA-4AA0-AB4B-B68999086A33}"/>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AutoShape 2">
            <a:extLst>
              <a:ext uri="{FF2B5EF4-FFF2-40B4-BE49-F238E27FC236}">
                <a16:creationId xmlns:a16="http://schemas.microsoft.com/office/drawing/2014/main" id="{2145ACB5-872E-46B0-8CB3-2FB2F8FB6F4A}"/>
              </a:ext>
            </a:extLst>
          </p:cNvPr>
          <p:cNvSpPr>
            <a:spLocks noChangeAspect="1" noChangeArrowheads="1"/>
          </p:cNvSpPr>
          <p:nvPr/>
        </p:nvSpPr>
        <p:spPr bwMode="auto">
          <a:xfrm>
            <a:off x="1120775"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6" name="AutoShape 3">
            <a:extLst>
              <a:ext uri="{FF2B5EF4-FFF2-40B4-BE49-F238E27FC236}">
                <a16:creationId xmlns:a16="http://schemas.microsoft.com/office/drawing/2014/main" id="{BD3AFA63-99F3-45A2-B1D0-7B9240B1F287}"/>
              </a:ext>
            </a:extLst>
          </p:cNvPr>
          <p:cNvSpPr>
            <a:spLocks noChangeAspect="1" noChangeArrowheads="1"/>
          </p:cNvSpPr>
          <p:nvPr/>
        </p:nvSpPr>
        <p:spPr bwMode="auto">
          <a:xfrm>
            <a:off x="1120775" y="411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8" name="ZoneTexte 17">
            <a:extLst>
              <a:ext uri="{FF2B5EF4-FFF2-40B4-BE49-F238E27FC236}">
                <a16:creationId xmlns:a16="http://schemas.microsoft.com/office/drawing/2014/main" id="{04DD3378-DD7C-4C0A-9235-10122C14939C}"/>
              </a:ext>
            </a:extLst>
          </p:cNvPr>
          <p:cNvSpPr txBox="1"/>
          <p:nvPr/>
        </p:nvSpPr>
        <p:spPr>
          <a:xfrm>
            <a:off x="612809" y="5581471"/>
            <a:ext cx="10966382" cy="1200329"/>
          </a:xfrm>
          <a:prstGeom prst="rect">
            <a:avLst/>
          </a:prstGeom>
          <a:solidFill>
            <a:schemeClr val="bg1"/>
          </a:solidFill>
        </p:spPr>
        <p:txBody>
          <a:bodyPr wrap="square">
            <a:spAutoFit/>
          </a:bodyPr>
          <a:lstStyle/>
          <a:p>
            <a:pPr marL="285750" indent="-285750">
              <a:buFont typeface="Wingdings" panose="05000000000000000000" pitchFamily="2" charset="2"/>
              <a:buChar char="Ø"/>
            </a:pPr>
            <a:r>
              <a:rPr lang="fr-FR" sz="1800" dirty="0">
                <a:solidFill>
                  <a:schemeClr val="dk1"/>
                </a:solidFill>
              </a:rPr>
              <a:t>For </a:t>
            </a:r>
            <a:r>
              <a:rPr lang="fr-FR" sz="1800" dirty="0" err="1">
                <a:solidFill>
                  <a:schemeClr val="dk1"/>
                </a:solidFill>
              </a:rPr>
              <a:t>competence-preserving</a:t>
            </a:r>
            <a:r>
              <a:rPr lang="fr-FR" sz="1800" dirty="0">
                <a:solidFill>
                  <a:schemeClr val="dk1"/>
                </a:solidFill>
              </a:rPr>
              <a:t> CBM </a:t>
            </a:r>
            <a:r>
              <a:rPr lang="fr-FR" sz="1800" dirty="0" err="1">
                <a:solidFill>
                  <a:schemeClr val="dk1"/>
                </a:solidFill>
              </a:rPr>
              <a:t>methods</a:t>
            </a:r>
            <a:r>
              <a:rPr lang="fr-FR" sz="1800" dirty="0">
                <a:solidFill>
                  <a:schemeClr val="dk1"/>
                </a:solidFill>
              </a:rPr>
              <a:t>, </a:t>
            </a:r>
            <a:r>
              <a:rPr lang="fr-FR" sz="1800" dirty="0" err="1">
                <a:solidFill>
                  <a:schemeClr val="dk1"/>
                </a:solidFill>
              </a:rPr>
              <a:t>retrieval</a:t>
            </a:r>
            <a:r>
              <a:rPr lang="fr-FR" sz="1800" dirty="0">
                <a:solidFill>
                  <a:schemeClr val="dk1"/>
                </a:solidFill>
              </a:rPr>
              <a:t> </a:t>
            </a:r>
            <a:r>
              <a:rPr lang="fr-FR" sz="1800" dirty="0" err="1">
                <a:solidFill>
                  <a:schemeClr val="dk1"/>
                </a:solidFill>
              </a:rPr>
              <a:t>diversity</a:t>
            </a:r>
            <a:r>
              <a:rPr lang="fr-FR" sz="1800" dirty="0">
                <a:solidFill>
                  <a:schemeClr val="dk1"/>
                </a:solidFill>
              </a:rPr>
              <a:t> </a:t>
            </a:r>
            <a:r>
              <a:rPr lang="fr-FR" sz="1800" dirty="0" err="1">
                <a:solidFill>
                  <a:schemeClr val="dk1"/>
                </a:solidFill>
              </a:rPr>
              <a:t>is</a:t>
            </a:r>
            <a:r>
              <a:rPr lang="fr-FR" sz="1800" dirty="0">
                <a:solidFill>
                  <a:schemeClr val="dk1"/>
                </a:solidFill>
              </a:rPr>
              <a:t> </a:t>
            </a:r>
            <a:r>
              <a:rPr lang="fr-FR" sz="1800" dirty="0" err="1">
                <a:solidFill>
                  <a:schemeClr val="dk1"/>
                </a:solidFill>
              </a:rPr>
              <a:t>improved</a:t>
            </a:r>
            <a:r>
              <a:rPr lang="fr-FR" sz="1800" dirty="0">
                <a:solidFill>
                  <a:schemeClr val="dk1"/>
                </a:solidFill>
              </a:rPr>
              <a:t> </a:t>
            </a:r>
            <a:r>
              <a:rPr lang="fr-FR" sz="1800" dirty="0" err="1">
                <a:solidFill>
                  <a:schemeClr val="dk1"/>
                </a:solidFill>
              </a:rPr>
              <a:t>linearly</a:t>
            </a:r>
            <a:r>
              <a:rPr lang="fr-FR" sz="1800" dirty="0">
                <a:solidFill>
                  <a:schemeClr val="dk1"/>
                </a:solidFill>
              </a:rPr>
              <a:t> </a:t>
            </a:r>
            <a:r>
              <a:rPr lang="fr-FR" sz="1800" dirty="0" err="1">
                <a:solidFill>
                  <a:schemeClr val="dk1"/>
                </a:solidFill>
              </a:rPr>
              <a:t>with</a:t>
            </a:r>
            <a:r>
              <a:rPr lang="fr-FR" sz="1800" dirty="0">
                <a:solidFill>
                  <a:schemeClr val="dk1"/>
                </a:solidFill>
              </a:rPr>
              <a:t> the </a:t>
            </a:r>
            <a:r>
              <a:rPr lang="fr-FR" sz="1800" dirty="0" err="1">
                <a:solidFill>
                  <a:schemeClr val="dk1"/>
                </a:solidFill>
              </a:rPr>
              <a:t>reduction</a:t>
            </a:r>
            <a:r>
              <a:rPr lang="fr-FR" sz="1800" dirty="0">
                <a:solidFill>
                  <a:schemeClr val="dk1"/>
                </a:solidFill>
              </a:rPr>
              <a:t> of case base size.</a:t>
            </a:r>
          </a:p>
          <a:p>
            <a:pPr marL="285750" indent="-285750">
              <a:buFont typeface="Wingdings" panose="05000000000000000000" pitchFamily="2" charset="2"/>
              <a:buChar char="Ø"/>
            </a:pPr>
            <a:r>
              <a:rPr lang="en-GB" sz="1800" dirty="0">
                <a:solidFill>
                  <a:schemeClr val="dk1"/>
                </a:solidFill>
              </a:rPr>
              <a:t>The generalization of solutions introduces a significant increase in diversity (by up to 45% percent) not changing with the case base size. </a:t>
            </a:r>
            <a:endParaRPr lang="fr-FR" sz="1800" dirty="0">
              <a:solidFill>
                <a:schemeClr val="dk1"/>
              </a:solidFill>
            </a:endParaRPr>
          </a:p>
        </p:txBody>
      </p:sp>
      <p:pic>
        <p:nvPicPr>
          <p:cNvPr id="10" name="Image 9">
            <a:extLst>
              <a:ext uri="{FF2B5EF4-FFF2-40B4-BE49-F238E27FC236}">
                <a16:creationId xmlns:a16="http://schemas.microsoft.com/office/drawing/2014/main" id="{54813C4E-1FED-465B-9EDB-2C8A2901ED8B}"/>
              </a:ext>
            </a:extLst>
          </p:cNvPr>
          <p:cNvPicPr>
            <a:picLocks noChangeAspect="1"/>
          </p:cNvPicPr>
          <p:nvPr/>
        </p:nvPicPr>
        <p:blipFill>
          <a:blip r:embed="rId4"/>
          <a:stretch>
            <a:fillRect/>
          </a:stretch>
        </p:blipFill>
        <p:spPr>
          <a:xfrm>
            <a:off x="-67375" y="990606"/>
            <a:ext cx="6054289" cy="3375007"/>
          </a:xfrm>
          <a:prstGeom prst="rect">
            <a:avLst/>
          </a:prstGeom>
        </p:spPr>
      </p:pic>
      <mc:AlternateContent xmlns:mc="http://schemas.openxmlformats.org/markup-compatibility/2006" xmlns:a14="http://schemas.microsoft.com/office/drawing/2010/main">
        <mc:Choice Requires="a14">
          <p:sp>
            <p:nvSpPr>
              <p:cNvPr id="21" name="Google Shape;224;p6">
                <a:extLst>
                  <a:ext uri="{FF2B5EF4-FFF2-40B4-BE49-F238E27FC236}">
                    <a16:creationId xmlns:a16="http://schemas.microsoft.com/office/drawing/2014/main" id="{111A6023-FE5B-43D2-8068-48AF9FCB475E}"/>
                  </a:ext>
                </a:extLst>
              </p:cNvPr>
              <p:cNvSpPr txBox="1"/>
              <p:nvPr/>
            </p:nvSpPr>
            <p:spPr>
              <a:xfrm>
                <a:off x="399818" y="4743081"/>
                <a:ext cx="11179373" cy="923299"/>
              </a:xfrm>
              <a:prstGeom prst="rect">
                <a:avLst/>
              </a:prstGeom>
              <a:noFill/>
              <a:ln>
                <a:noFill/>
              </a:ln>
            </p:spPr>
            <p:txBody>
              <a:bodyPr spcFirstLastPara="1" wrap="square" lIns="91425" tIns="91425" rIns="91425" bIns="91425" anchor="t" anchorCtr="0">
                <a:spAutoFit/>
              </a:bodyPr>
              <a:lstStyle/>
              <a:p>
                <a:pPr lvl="0"/>
                <a:r>
                  <a:rPr lang="fr-FR" sz="1600" b="1" i="1" dirty="0"/>
                  <a:t>Figure 7</a:t>
                </a:r>
                <a:r>
                  <a:rPr lang="fr-FR" sz="1600" i="1" dirty="0"/>
                  <a:t> – </a:t>
                </a:r>
                <a:r>
                  <a:rPr lang="en-US" sz="1600" i="1" dirty="0"/>
                  <a:t>Statistical testing results of different CBM methods: c) Similarity between query and retrieved descriptions and d) Diversity between retrieved solutions with regard to different predefined reduced case base sizes. The Modified CNN method is tested with a description generalization threshold </a:t>
                </a:r>
                <a14:m>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fr-FR" sz="1600" b="0" i="1" smtClean="0">
                            <a:latin typeface="Cambria Math" panose="02040503050406030204" pitchFamily="18" charset="0"/>
                          </a:rPr>
                          <m:t>𝑑𝑒𝑠</m:t>
                        </m:r>
                      </m:sub>
                    </m:sSub>
                  </m:oMath>
                </a14:m>
                <a:r>
                  <a:rPr lang="en-US" sz="1600" i="1" dirty="0"/>
                  <a:t>=1.2 and a solution generalization threshold of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𝜃</m:t>
                        </m:r>
                      </m:e>
                      <m:sub>
                        <m:r>
                          <a:rPr lang="fr-FR" sz="1600" b="0" i="1" smtClean="0">
                            <a:latin typeface="Cambria Math" panose="02040503050406030204" pitchFamily="18" charset="0"/>
                          </a:rPr>
                          <m:t>𝑠𝑜𝑙</m:t>
                        </m:r>
                      </m:sub>
                    </m:sSub>
                  </m:oMath>
                </a14:m>
                <a:r>
                  <a:rPr lang="en-US" sz="1600" i="1" dirty="0"/>
                  <a:t>=0.75 </a:t>
                </a:r>
                <a:endParaRPr lang="fr-FR" sz="1600" i="1" dirty="0"/>
              </a:p>
            </p:txBody>
          </p:sp>
        </mc:Choice>
        <mc:Fallback xmlns="">
          <p:sp>
            <p:nvSpPr>
              <p:cNvPr id="21" name="Google Shape;224;p6">
                <a:extLst>
                  <a:ext uri="{FF2B5EF4-FFF2-40B4-BE49-F238E27FC236}">
                    <a16:creationId xmlns:a16="http://schemas.microsoft.com/office/drawing/2014/main" id="{111A6023-FE5B-43D2-8068-48AF9FCB475E}"/>
                  </a:ext>
                </a:extLst>
              </p:cNvPr>
              <p:cNvSpPr txBox="1">
                <a:spLocks noRot="1" noChangeAspect="1" noMove="1" noResize="1" noEditPoints="1" noAdjustHandles="1" noChangeArrowheads="1" noChangeShapeType="1" noTextEdit="1"/>
              </p:cNvSpPr>
              <p:nvPr/>
            </p:nvSpPr>
            <p:spPr>
              <a:xfrm>
                <a:off x="399818" y="4743081"/>
                <a:ext cx="11179373" cy="923299"/>
              </a:xfrm>
              <a:prstGeom prst="rect">
                <a:avLst/>
              </a:prstGeom>
              <a:blipFill>
                <a:blip r:embed="rId5"/>
                <a:stretch>
                  <a:fillRect l="-327" b="-2632"/>
                </a:stretch>
              </a:blipFill>
              <a:ln>
                <a:noFill/>
              </a:ln>
            </p:spPr>
            <p:txBody>
              <a:bodyPr/>
              <a:lstStyle/>
              <a:p>
                <a:r>
                  <a:rPr lang="fr-FR">
                    <a:noFill/>
                  </a:rPr>
                  <a:t> </a:t>
                </a:r>
              </a:p>
            </p:txBody>
          </p:sp>
        </mc:Fallback>
      </mc:AlternateContent>
      <p:sp>
        <p:nvSpPr>
          <p:cNvPr id="17" name="ZoneTexte 16">
            <a:extLst>
              <a:ext uri="{FF2B5EF4-FFF2-40B4-BE49-F238E27FC236}">
                <a16:creationId xmlns:a16="http://schemas.microsoft.com/office/drawing/2014/main" id="{35401075-BD25-4B02-8908-5B2058009780}"/>
              </a:ext>
            </a:extLst>
          </p:cNvPr>
          <p:cNvSpPr txBox="1"/>
          <p:nvPr/>
        </p:nvSpPr>
        <p:spPr>
          <a:xfrm>
            <a:off x="3124936" y="2702677"/>
            <a:ext cx="2589012" cy="646331"/>
          </a:xfrm>
          <a:prstGeom prst="rect">
            <a:avLst/>
          </a:prstGeom>
          <a:noFill/>
        </p:spPr>
        <p:txBody>
          <a:bodyPr wrap="square">
            <a:spAutoFit/>
          </a:bodyPr>
          <a:lstStyle/>
          <a:p>
            <a:r>
              <a:rPr lang="en-GB" sz="1800" dirty="0">
                <a:solidFill>
                  <a:schemeClr val="dk1"/>
                </a:solidFill>
                <a:effectLst>
                  <a:outerShdw blurRad="38100" dist="38100" dir="2700000" algn="tl">
                    <a:srgbClr val="000000">
                      <a:alpha val="43137"/>
                    </a:srgbClr>
                  </a:outerShdw>
                </a:effectLst>
              </a:rPr>
              <a:t>Reduce case base size </a:t>
            </a:r>
            <a:r>
              <a:rPr lang="zh-CN" altLang="fr-FR" sz="1800" dirty="0">
                <a:solidFill>
                  <a:schemeClr val="dk1"/>
                </a:solidFill>
                <a:effectLst>
                  <a:outerShdw blurRad="38100" dist="38100" dir="2700000" algn="tl">
                    <a:srgbClr val="000000">
                      <a:alpha val="43137"/>
                    </a:srgbClr>
                  </a:outerShdw>
                </a:effectLst>
              </a:rPr>
              <a:t>→</a:t>
            </a:r>
            <a:r>
              <a:rPr lang="en-GB" sz="1800" dirty="0">
                <a:solidFill>
                  <a:schemeClr val="dk1"/>
                </a:solidFill>
                <a:effectLst>
                  <a:outerShdw blurRad="38100" dist="38100" dir="2700000" algn="tl">
                    <a:srgbClr val="000000">
                      <a:alpha val="43137"/>
                    </a:srgbClr>
                  </a:outerShdw>
                </a:effectLst>
              </a:rPr>
              <a:t> Improve diversity ? </a:t>
            </a:r>
            <a:endParaRPr lang="fr-FR" sz="18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35643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3" name="Google Shape;243;gced63e0495_0_206"/>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r>
              <a:rPr lang="fr-FR" dirty="0"/>
              <a:t>10</a:t>
            </a:r>
            <a:endParaRPr dirty="0"/>
          </a:p>
        </p:txBody>
      </p:sp>
      <p:sp>
        <p:nvSpPr>
          <p:cNvPr id="241" name="Google Shape;241;gced63e0495_0_20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Arial"/>
              <a:buNone/>
            </a:pPr>
            <a:r>
              <a:rPr lang="en-US" dirty="0"/>
              <a:t>Results &amp; Analysis</a:t>
            </a:r>
            <a:endParaRPr lang="fr-FR" dirty="0"/>
          </a:p>
        </p:txBody>
      </p:sp>
      <p:pic>
        <p:nvPicPr>
          <p:cNvPr id="17" name="Image 16">
            <a:extLst>
              <a:ext uri="{FF2B5EF4-FFF2-40B4-BE49-F238E27FC236}">
                <a16:creationId xmlns:a16="http://schemas.microsoft.com/office/drawing/2014/main" id="{648F6819-074C-49AE-9B8F-D3148D23069F}"/>
              </a:ext>
            </a:extLst>
          </p:cNvPr>
          <p:cNvPicPr>
            <a:picLocks noChangeAspect="1"/>
          </p:cNvPicPr>
          <p:nvPr/>
        </p:nvPicPr>
        <p:blipFill>
          <a:blip r:embed="rId3"/>
          <a:stretch>
            <a:fillRect/>
          </a:stretch>
        </p:blipFill>
        <p:spPr>
          <a:xfrm>
            <a:off x="0" y="935512"/>
            <a:ext cx="6670307" cy="3517071"/>
          </a:xfrm>
          <a:prstGeom prst="rect">
            <a:avLst/>
          </a:prstGeom>
        </p:spPr>
      </p:pic>
      <p:pic>
        <p:nvPicPr>
          <p:cNvPr id="19" name="Image 18">
            <a:extLst>
              <a:ext uri="{FF2B5EF4-FFF2-40B4-BE49-F238E27FC236}">
                <a16:creationId xmlns:a16="http://schemas.microsoft.com/office/drawing/2014/main" id="{7723D04B-4880-4560-9C0E-DF71E9ED2B48}"/>
              </a:ext>
            </a:extLst>
          </p:cNvPr>
          <p:cNvPicPr>
            <a:picLocks noChangeAspect="1"/>
          </p:cNvPicPr>
          <p:nvPr/>
        </p:nvPicPr>
        <p:blipFill>
          <a:blip r:embed="rId4"/>
          <a:stretch>
            <a:fillRect/>
          </a:stretch>
        </p:blipFill>
        <p:spPr>
          <a:xfrm>
            <a:off x="5309149" y="1314910"/>
            <a:ext cx="6882850" cy="3642101"/>
          </a:xfrm>
          <a:prstGeom prst="rect">
            <a:avLst/>
          </a:prstGeom>
        </p:spPr>
      </p:pic>
      <mc:AlternateContent xmlns:mc="http://schemas.openxmlformats.org/markup-compatibility/2006" xmlns:a14="http://schemas.microsoft.com/office/drawing/2010/main">
        <mc:Choice Requires="a14">
          <p:sp>
            <p:nvSpPr>
              <p:cNvPr id="8" name="Google Shape;224;p6">
                <a:extLst>
                  <a:ext uri="{FF2B5EF4-FFF2-40B4-BE49-F238E27FC236}">
                    <a16:creationId xmlns:a16="http://schemas.microsoft.com/office/drawing/2014/main" id="{B591CC3A-5597-4ED0-BE96-F2494F19B80B}"/>
                  </a:ext>
                </a:extLst>
              </p:cNvPr>
              <p:cNvSpPr txBox="1"/>
              <p:nvPr/>
            </p:nvSpPr>
            <p:spPr>
              <a:xfrm>
                <a:off x="399818" y="4831981"/>
                <a:ext cx="11179373" cy="923299"/>
              </a:xfrm>
              <a:prstGeom prst="rect">
                <a:avLst/>
              </a:prstGeom>
              <a:noFill/>
              <a:ln>
                <a:noFill/>
              </a:ln>
            </p:spPr>
            <p:txBody>
              <a:bodyPr spcFirstLastPara="1" wrap="square" lIns="91425" tIns="91425" rIns="91425" bIns="91425" anchor="t" anchorCtr="0">
                <a:spAutoFit/>
              </a:bodyPr>
              <a:lstStyle/>
              <a:p>
                <a:r>
                  <a:rPr lang="fr-FR" sz="1600" b="1" i="1" dirty="0"/>
                  <a:t>Figure 8</a:t>
                </a:r>
                <a:r>
                  <a:rPr lang="fr-FR" sz="1600" i="1" dirty="0"/>
                  <a:t> – </a:t>
                </a:r>
                <a:r>
                  <a:rPr lang="en-GB" sz="1600" i="1" dirty="0"/>
                  <a:t>Statistical testing results of the Modified CNN method: d) Similarity between query and retrieved descriptions and e) Diversity between retrieved solutions with regard to different threshold for descriptions </a:t>
                </a:r>
                <a14:m>
                  <m:oMath xmlns:m="http://schemas.openxmlformats.org/officeDocument/2006/math">
                    <m:sSub>
                      <m:sSubPr>
                        <m:ctrlPr>
                          <a:rPr lang="fr-FR" sz="1600" i="1">
                            <a:latin typeface="Cambria Math" panose="02040503050406030204" pitchFamily="18" charset="0"/>
                          </a:rPr>
                        </m:ctrlPr>
                      </m:sSubPr>
                      <m:e>
                        <m:r>
                          <a:rPr lang="en-GB" sz="1600" i="1">
                            <a:latin typeface="Cambria Math" panose="02040503050406030204" pitchFamily="18" charset="0"/>
                          </a:rPr>
                          <m:t>𝜃</m:t>
                        </m:r>
                      </m:e>
                      <m:sub>
                        <m:r>
                          <a:rPr lang="en-GB" sz="1600" i="1">
                            <a:latin typeface="Cambria Math" panose="02040503050406030204" pitchFamily="18" charset="0"/>
                          </a:rPr>
                          <m:t>𝑑𝑒𝑠</m:t>
                        </m:r>
                      </m:sub>
                    </m:sSub>
                    <m:r>
                      <a:rPr lang="en-GB" sz="1600" i="1">
                        <a:latin typeface="Cambria Math" panose="02040503050406030204" pitchFamily="18" charset="0"/>
                      </a:rPr>
                      <m:t> </m:t>
                    </m:r>
                  </m:oMath>
                </a14:m>
                <a:r>
                  <a:rPr lang="en-GB" sz="1600" i="1" dirty="0"/>
                  <a:t>ranging from 0.8 to 1.2 (no generalization). </a:t>
                </a:r>
                <a:endParaRPr lang="fr-FR" sz="1600" i="1" dirty="0"/>
              </a:p>
            </p:txBody>
          </p:sp>
        </mc:Choice>
        <mc:Fallback xmlns="">
          <p:sp>
            <p:nvSpPr>
              <p:cNvPr id="8" name="Google Shape;224;p6">
                <a:extLst>
                  <a:ext uri="{FF2B5EF4-FFF2-40B4-BE49-F238E27FC236}">
                    <a16:creationId xmlns:a16="http://schemas.microsoft.com/office/drawing/2014/main" id="{B591CC3A-5597-4ED0-BE96-F2494F19B80B}"/>
                  </a:ext>
                </a:extLst>
              </p:cNvPr>
              <p:cNvSpPr txBox="1">
                <a:spLocks noRot="1" noChangeAspect="1" noMove="1" noResize="1" noEditPoints="1" noAdjustHandles="1" noChangeArrowheads="1" noChangeShapeType="1" noTextEdit="1"/>
              </p:cNvSpPr>
              <p:nvPr/>
            </p:nvSpPr>
            <p:spPr>
              <a:xfrm>
                <a:off x="399818" y="4831981"/>
                <a:ext cx="11179373" cy="923299"/>
              </a:xfrm>
              <a:prstGeom prst="rect">
                <a:avLst/>
              </a:prstGeom>
              <a:blipFill>
                <a:blip r:embed="rId5"/>
                <a:stretch>
                  <a:fillRect l="-327" b="-2649"/>
                </a:stretch>
              </a:blipFill>
              <a:ln>
                <a:noFill/>
              </a:ln>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9" name="ZoneTexte 8">
                <a:extLst>
                  <a:ext uri="{FF2B5EF4-FFF2-40B4-BE49-F238E27FC236}">
                    <a16:creationId xmlns:a16="http://schemas.microsoft.com/office/drawing/2014/main" id="{DD1532B5-13B5-40A4-A6E2-7CC838F236E0}"/>
                  </a:ext>
                </a:extLst>
              </p:cNvPr>
              <p:cNvSpPr txBox="1"/>
              <p:nvPr/>
            </p:nvSpPr>
            <p:spPr>
              <a:xfrm>
                <a:off x="399818" y="5755280"/>
                <a:ext cx="11392364" cy="1200329"/>
              </a:xfrm>
              <a:prstGeom prst="rect">
                <a:avLst/>
              </a:prstGeom>
              <a:noFill/>
            </p:spPr>
            <p:txBody>
              <a:bodyPr wrap="square">
                <a:spAutoFit/>
              </a:bodyPr>
              <a:lstStyle/>
              <a:p>
                <a:pPr marL="285750" indent="-285750">
                  <a:buFont typeface="Wingdings" panose="05000000000000000000" pitchFamily="2" charset="2"/>
                  <a:buChar char="Ø"/>
                </a:pPr>
                <a:r>
                  <a:rPr lang="en-GB" sz="1800" dirty="0">
                    <a:solidFill>
                      <a:schemeClr val="dk1"/>
                    </a:solidFill>
                  </a:rPr>
                  <a:t>The average similarity between the query and retrievals drops gradually with the decrease of </a:t>
                </a:r>
                <a14:m>
                  <m:oMath xmlns:m="http://schemas.openxmlformats.org/officeDocument/2006/math">
                    <m:sSub>
                      <m:sSubPr>
                        <m:ctrlPr>
                          <a:rPr lang="fr-FR" sz="1800" i="1">
                            <a:solidFill>
                              <a:schemeClr val="dk1"/>
                            </a:solidFill>
                            <a:latin typeface="Cambria Math" panose="02040503050406030204" pitchFamily="18" charset="0"/>
                          </a:rPr>
                        </m:ctrlPr>
                      </m:sSubPr>
                      <m:e>
                        <m:r>
                          <a:rPr lang="en-GB" sz="1800">
                            <a:solidFill>
                              <a:schemeClr val="dk1"/>
                            </a:solidFill>
                            <a:latin typeface="Cambria Math" panose="02040503050406030204" pitchFamily="18" charset="0"/>
                          </a:rPr>
                          <m:t>𝜃</m:t>
                        </m:r>
                      </m:e>
                      <m:sub>
                        <m:r>
                          <a:rPr lang="en-GB" sz="1800">
                            <a:solidFill>
                              <a:schemeClr val="dk1"/>
                            </a:solidFill>
                            <a:latin typeface="Cambria Math" panose="02040503050406030204" pitchFamily="18" charset="0"/>
                          </a:rPr>
                          <m:t>𝑑𝑒𝑠</m:t>
                        </m:r>
                      </m:sub>
                    </m:sSub>
                  </m:oMath>
                </a14:m>
                <a:r>
                  <a:rPr lang="en-GB" sz="1800" dirty="0">
                    <a:solidFill>
                      <a:schemeClr val="dk1"/>
                    </a:solidFill>
                  </a:rPr>
                  <a:t>.</a:t>
                </a:r>
              </a:p>
              <a:p>
                <a:pPr marL="285750" indent="-285750">
                  <a:buFont typeface="Wingdings" panose="05000000000000000000" pitchFamily="2" charset="2"/>
                  <a:buChar char="Ø"/>
                </a:pPr>
                <a:r>
                  <a:rPr lang="en-US" sz="1800" dirty="0">
                    <a:solidFill>
                      <a:schemeClr val="dk1"/>
                    </a:solidFill>
                  </a:rPr>
                  <a:t>The diversity between retrieved solutions is generally not influenced by </a:t>
                </a:r>
                <a14:m>
                  <m:oMath xmlns:m="http://schemas.openxmlformats.org/officeDocument/2006/math">
                    <m:sSub>
                      <m:sSubPr>
                        <m:ctrlPr>
                          <a:rPr lang="fr-FR" sz="1800" i="1">
                            <a:solidFill>
                              <a:schemeClr val="dk1"/>
                            </a:solidFill>
                            <a:latin typeface="Cambria Math" panose="02040503050406030204" pitchFamily="18" charset="0"/>
                          </a:rPr>
                        </m:ctrlPr>
                      </m:sSubPr>
                      <m:e>
                        <m:r>
                          <a:rPr lang="en-GB" sz="1800">
                            <a:solidFill>
                              <a:schemeClr val="dk1"/>
                            </a:solidFill>
                            <a:latin typeface="Cambria Math" panose="02040503050406030204" pitchFamily="18" charset="0"/>
                          </a:rPr>
                          <m:t>𝜃</m:t>
                        </m:r>
                      </m:e>
                      <m:sub>
                        <m:r>
                          <a:rPr lang="fr-FR" sz="1800" b="0" i="1" smtClean="0">
                            <a:solidFill>
                              <a:schemeClr val="dk1"/>
                            </a:solidFill>
                            <a:latin typeface="Cambria Math" panose="02040503050406030204" pitchFamily="18" charset="0"/>
                          </a:rPr>
                          <m:t>𝑑𝑒𝑠</m:t>
                        </m:r>
                      </m:sub>
                    </m:sSub>
                  </m:oMath>
                </a14:m>
                <a:r>
                  <a:rPr lang="en-US" sz="1800" dirty="0">
                    <a:solidFill>
                      <a:schemeClr val="dk1"/>
                    </a:solidFill>
                  </a:rPr>
                  <a:t>, but is effectively increased with the decrease of the </a:t>
                </a:r>
                <a:r>
                  <a:rPr lang="en-GB" sz="1800" dirty="0">
                    <a:solidFill>
                      <a:schemeClr val="dk1"/>
                    </a:solidFill>
                  </a:rPr>
                  <a:t>solution generalization threshold </a:t>
                </a:r>
                <a14:m>
                  <m:oMath xmlns:m="http://schemas.openxmlformats.org/officeDocument/2006/math">
                    <m:sSub>
                      <m:sSubPr>
                        <m:ctrlPr>
                          <a:rPr lang="fr-FR" sz="1800" i="1">
                            <a:solidFill>
                              <a:schemeClr val="dk1"/>
                            </a:solidFill>
                            <a:latin typeface="Cambria Math" panose="02040503050406030204" pitchFamily="18" charset="0"/>
                          </a:rPr>
                        </m:ctrlPr>
                      </m:sSubPr>
                      <m:e>
                        <m:r>
                          <a:rPr lang="en-GB" sz="1800">
                            <a:solidFill>
                              <a:schemeClr val="dk1"/>
                            </a:solidFill>
                            <a:latin typeface="Cambria Math" panose="02040503050406030204" pitchFamily="18" charset="0"/>
                          </a:rPr>
                          <m:t>𝜃</m:t>
                        </m:r>
                      </m:e>
                      <m:sub>
                        <m:r>
                          <a:rPr lang="en-GB" sz="1800">
                            <a:solidFill>
                              <a:schemeClr val="dk1"/>
                            </a:solidFill>
                            <a:latin typeface="Cambria Math" panose="02040503050406030204" pitchFamily="18" charset="0"/>
                          </a:rPr>
                          <m:t>𝑠𝑜𝑙</m:t>
                        </m:r>
                      </m:sub>
                    </m:sSub>
                  </m:oMath>
                </a14:m>
                <a:r>
                  <a:rPr lang="en-GB" sz="1800" dirty="0">
                    <a:solidFill>
                      <a:schemeClr val="dk1"/>
                    </a:solidFill>
                  </a:rPr>
                  <a:t>.</a:t>
                </a:r>
                <a:endParaRPr lang="fr-FR" sz="1800" dirty="0">
                  <a:solidFill>
                    <a:schemeClr val="dk1"/>
                  </a:solidFill>
                </a:endParaRPr>
              </a:p>
              <a:p>
                <a:pPr marL="285750" indent="-285750">
                  <a:buFont typeface="Wingdings" panose="05000000000000000000" pitchFamily="2" charset="2"/>
                  <a:buChar char="Ø"/>
                </a:pPr>
                <a:endParaRPr lang="fr-FR" sz="1800" dirty="0">
                  <a:solidFill>
                    <a:schemeClr val="dk1"/>
                  </a:solidFill>
                </a:endParaRPr>
              </a:p>
            </p:txBody>
          </p:sp>
        </mc:Choice>
        <mc:Fallback>
          <p:sp>
            <p:nvSpPr>
              <p:cNvPr id="9" name="ZoneTexte 8">
                <a:extLst>
                  <a:ext uri="{FF2B5EF4-FFF2-40B4-BE49-F238E27FC236}">
                    <a16:creationId xmlns:a16="http://schemas.microsoft.com/office/drawing/2014/main" id="{DD1532B5-13B5-40A4-A6E2-7CC838F236E0}"/>
                  </a:ext>
                </a:extLst>
              </p:cNvPr>
              <p:cNvSpPr txBox="1">
                <a:spLocks noRot="1" noChangeAspect="1" noMove="1" noResize="1" noEditPoints="1" noAdjustHandles="1" noChangeArrowheads="1" noChangeShapeType="1" noTextEdit="1"/>
              </p:cNvSpPr>
              <p:nvPr/>
            </p:nvSpPr>
            <p:spPr>
              <a:xfrm>
                <a:off x="399818" y="5755280"/>
                <a:ext cx="11392364" cy="1200329"/>
              </a:xfrm>
              <a:prstGeom prst="rect">
                <a:avLst/>
              </a:prstGeom>
              <a:blipFill>
                <a:blip r:embed="rId6"/>
                <a:stretch>
                  <a:fillRect l="-375" t="-2538" r="-803"/>
                </a:stretch>
              </a:blipFill>
            </p:spPr>
            <p:txBody>
              <a:bodyPr/>
              <a:lstStyle/>
              <a:p>
                <a:r>
                  <a:rPr lang="fr-FR">
                    <a:noFill/>
                  </a:rPr>
                  <a:t> </a:t>
                </a:r>
              </a:p>
            </p:txBody>
          </p:sp>
        </mc:Fallback>
      </mc:AlternateContent>
    </p:spTree>
    <p:extLst>
      <p:ext uri="{BB962C8B-B14F-4D97-AF65-F5344CB8AC3E}">
        <p14:creationId xmlns:p14="http://schemas.microsoft.com/office/powerpoint/2010/main" val="2315113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3" name="Google Shape;243;gced63e0495_0_206"/>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r>
              <a:rPr lang="fr-FR" dirty="0"/>
              <a:t>11</a:t>
            </a:r>
            <a:endParaRPr dirty="0"/>
          </a:p>
        </p:txBody>
      </p:sp>
      <p:sp>
        <p:nvSpPr>
          <p:cNvPr id="241" name="Google Shape;241;gced63e0495_0_20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Arial"/>
              <a:buNone/>
            </a:pPr>
            <a:r>
              <a:rPr lang="en-US" dirty="0"/>
              <a:t>Results &amp; Analysis</a:t>
            </a:r>
            <a:endParaRPr lang="fr-FR" dirty="0"/>
          </a:p>
        </p:txBody>
      </p:sp>
      <p:pic>
        <p:nvPicPr>
          <p:cNvPr id="3" name="Image 2">
            <a:extLst>
              <a:ext uri="{FF2B5EF4-FFF2-40B4-BE49-F238E27FC236}">
                <a16:creationId xmlns:a16="http://schemas.microsoft.com/office/drawing/2014/main" id="{9D0DF974-5D64-4AA7-84DC-C8A4D0A1EF8F}"/>
              </a:ext>
            </a:extLst>
          </p:cNvPr>
          <p:cNvPicPr>
            <a:picLocks noChangeAspect="1"/>
          </p:cNvPicPr>
          <p:nvPr/>
        </p:nvPicPr>
        <p:blipFill>
          <a:blip r:embed="rId3"/>
          <a:stretch>
            <a:fillRect/>
          </a:stretch>
        </p:blipFill>
        <p:spPr>
          <a:xfrm>
            <a:off x="656493" y="1020331"/>
            <a:ext cx="10628607" cy="4291006"/>
          </a:xfrm>
          <a:prstGeom prst="rect">
            <a:avLst/>
          </a:prstGeom>
        </p:spPr>
      </p:pic>
      <mc:AlternateContent xmlns:mc="http://schemas.openxmlformats.org/markup-compatibility/2006" xmlns:a14="http://schemas.microsoft.com/office/drawing/2010/main">
        <mc:Choice Requires="a14">
          <p:sp>
            <p:nvSpPr>
              <p:cNvPr id="16" name="ZoneTexte 15">
                <a:extLst>
                  <a:ext uri="{FF2B5EF4-FFF2-40B4-BE49-F238E27FC236}">
                    <a16:creationId xmlns:a16="http://schemas.microsoft.com/office/drawing/2014/main" id="{8A21065D-3629-4829-B82E-D4C8C1DD7DB4}"/>
                  </a:ext>
                </a:extLst>
              </p:cNvPr>
              <p:cNvSpPr txBox="1"/>
              <p:nvPr/>
            </p:nvSpPr>
            <p:spPr>
              <a:xfrm>
                <a:off x="563077" y="5233072"/>
                <a:ext cx="11295247" cy="738664"/>
              </a:xfrm>
              <a:prstGeom prst="rect">
                <a:avLst/>
              </a:prstGeom>
              <a:noFill/>
            </p:spPr>
            <p:txBody>
              <a:bodyPr wrap="square">
                <a:spAutoFit/>
              </a:bodyPr>
              <a:lstStyle/>
              <a:p>
                <a:pPr algn="just">
                  <a:spcBef>
                    <a:spcPts val="300"/>
                  </a:spcBef>
                  <a:spcAft>
                    <a:spcPts val="300"/>
                  </a:spcAft>
                </a:pPr>
                <a:r>
                  <a:rPr lang="en-GB" b="1" i="1" dirty="0"/>
                  <a:t>Figure 9: </a:t>
                </a:r>
                <a:r>
                  <a:rPr lang="en-GB" i="1" dirty="0"/>
                  <a:t>Case base statistics of the Modified CNN method: a) Number of descriptions (generalized cases and single descriptions respectively), b) Total number of solutions in the case base, and d) Number of solutions of the two layers in the case base with regard to different threshold for solutions </a:t>
                </a:r>
                <a14:m>
                  <m:oMath xmlns:m="http://schemas.openxmlformats.org/officeDocument/2006/math">
                    <m:sSub>
                      <m:sSubPr>
                        <m:ctrlPr>
                          <a:rPr lang="fr-FR" i="1">
                            <a:latin typeface="Cambria Math" panose="02040503050406030204" pitchFamily="18" charset="0"/>
                          </a:rPr>
                        </m:ctrlPr>
                      </m:sSubPr>
                      <m:e>
                        <m:r>
                          <a:rPr lang="en-GB" i="1">
                            <a:latin typeface="Cambria Math" panose="02040503050406030204" pitchFamily="18" charset="0"/>
                          </a:rPr>
                          <m:t>𝜃</m:t>
                        </m:r>
                      </m:e>
                      <m:sub>
                        <m:r>
                          <a:rPr lang="en-GB" i="1">
                            <a:latin typeface="Cambria Math" panose="02040503050406030204" pitchFamily="18" charset="0"/>
                          </a:rPr>
                          <m:t>𝑠𝑜𝑙</m:t>
                        </m:r>
                      </m:sub>
                    </m:sSub>
                    <m:r>
                      <a:rPr lang="en-GB" i="1">
                        <a:latin typeface="Cambria Math" panose="02040503050406030204" pitchFamily="18" charset="0"/>
                      </a:rPr>
                      <m:t> </m:t>
                    </m:r>
                  </m:oMath>
                </a14:m>
                <a:r>
                  <a:rPr lang="en-GB" i="1" dirty="0"/>
                  <a:t>ranging from 0.6 to 1.2.</a:t>
                </a:r>
                <a:endParaRPr lang="fr-FR" i="1" dirty="0"/>
              </a:p>
            </p:txBody>
          </p:sp>
        </mc:Choice>
        <mc:Fallback xmlns="">
          <p:sp>
            <p:nvSpPr>
              <p:cNvPr id="16" name="ZoneTexte 15">
                <a:extLst>
                  <a:ext uri="{FF2B5EF4-FFF2-40B4-BE49-F238E27FC236}">
                    <a16:creationId xmlns:a16="http://schemas.microsoft.com/office/drawing/2014/main" id="{8A21065D-3629-4829-B82E-D4C8C1DD7DB4}"/>
                  </a:ext>
                </a:extLst>
              </p:cNvPr>
              <p:cNvSpPr txBox="1">
                <a:spLocks noRot="1" noChangeAspect="1" noMove="1" noResize="1" noEditPoints="1" noAdjustHandles="1" noChangeArrowheads="1" noChangeShapeType="1" noTextEdit="1"/>
              </p:cNvSpPr>
              <p:nvPr/>
            </p:nvSpPr>
            <p:spPr>
              <a:xfrm>
                <a:off x="563077" y="5233072"/>
                <a:ext cx="11295247" cy="738664"/>
              </a:xfrm>
              <a:prstGeom prst="rect">
                <a:avLst/>
              </a:prstGeom>
              <a:blipFill>
                <a:blip r:embed="rId4"/>
                <a:stretch>
                  <a:fillRect l="-162" t="-820" r="-162" b="-7377"/>
                </a:stretch>
              </a:blipFill>
            </p:spPr>
            <p:txBody>
              <a:bodyPr/>
              <a:lstStyle/>
              <a:p>
                <a:r>
                  <a:rPr lang="fr-FR">
                    <a:noFill/>
                  </a:rPr>
                  <a:t> </a:t>
                </a:r>
              </a:p>
            </p:txBody>
          </p:sp>
        </mc:Fallback>
      </mc:AlternateContent>
      <p:sp>
        <p:nvSpPr>
          <p:cNvPr id="6" name="ZoneTexte 5">
            <a:extLst>
              <a:ext uri="{FF2B5EF4-FFF2-40B4-BE49-F238E27FC236}">
                <a16:creationId xmlns:a16="http://schemas.microsoft.com/office/drawing/2014/main" id="{DB52B642-E42D-4223-AC55-82B326076BC5}"/>
              </a:ext>
            </a:extLst>
          </p:cNvPr>
          <p:cNvSpPr txBox="1"/>
          <p:nvPr/>
        </p:nvSpPr>
        <p:spPr>
          <a:xfrm>
            <a:off x="986693" y="5971736"/>
            <a:ext cx="11433907" cy="646331"/>
          </a:xfrm>
          <a:prstGeom prst="rect">
            <a:avLst/>
          </a:prstGeom>
          <a:noFill/>
        </p:spPr>
        <p:txBody>
          <a:bodyPr wrap="square">
            <a:spAutoFit/>
          </a:bodyPr>
          <a:lstStyle/>
          <a:p>
            <a:pPr marL="285750" indent="-285750">
              <a:buFont typeface="Wingdings" panose="05000000000000000000" pitchFamily="2" charset="2"/>
              <a:buChar char="Ø"/>
            </a:pPr>
            <a:r>
              <a:rPr lang="en-GB" sz="1800" dirty="0">
                <a:solidFill>
                  <a:schemeClr val="dk1"/>
                </a:solidFill>
              </a:rPr>
              <a:t>a clear separation of descriptions and solutions</a:t>
            </a:r>
          </a:p>
          <a:p>
            <a:pPr marL="285750" indent="-285750">
              <a:buFont typeface="Wingdings" panose="05000000000000000000" pitchFamily="2" charset="2"/>
              <a:buChar char="Ø"/>
            </a:pPr>
            <a:r>
              <a:rPr lang="en-GB" sz="1800" dirty="0">
                <a:solidFill>
                  <a:schemeClr val="dk1"/>
                </a:solidFill>
              </a:rPr>
              <a:t>the process of generalization with the increase of </a:t>
            </a:r>
            <a:r>
              <a:rPr lang="en-US" sz="1800" dirty="0">
                <a:solidFill>
                  <a:schemeClr val="dk1"/>
                </a:solidFill>
              </a:rPr>
              <a:t>description and solution generalization thresholds</a:t>
            </a:r>
            <a:endParaRPr lang="fr-FR" sz="1800" dirty="0">
              <a:solidFill>
                <a:schemeClr val="dk1"/>
              </a:solidFill>
            </a:endParaRPr>
          </a:p>
        </p:txBody>
      </p:sp>
    </p:spTree>
    <p:extLst>
      <p:ext uri="{BB962C8B-B14F-4D97-AF65-F5344CB8AC3E}">
        <p14:creationId xmlns:p14="http://schemas.microsoft.com/office/powerpoint/2010/main" val="174440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3" name="Google Shape;243;gced63e0495_0_206"/>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r>
              <a:rPr lang="fr-FR" dirty="0"/>
              <a:t>12</a:t>
            </a:r>
            <a:endParaRPr dirty="0"/>
          </a:p>
        </p:txBody>
      </p:sp>
      <p:sp>
        <p:nvSpPr>
          <p:cNvPr id="241" name="Google Shape;241;gced63e0495_0_20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Arial"/>
              <a:buNone/>
            </a:pPr>
            <a:r>
              <a:rPr lang="en-US" dirty="0"/>
              <a:t>Results &amp; Analysis</a:t>
            </a:r>
            <a:endParaRPr lang="fr-FR" dirty="0"/>
          </a:p>
        </p:txBody>
      </p:sp>
      <p:pic>
        <p:nvPicPr>
          <p:cNvPr id="3" name="Image 2">
            <a:extLst>
              <a:ext uri="{FF2B5EF4-FFF2-40B4-BE49-F238E27FC236}">
                <a16:creationId xmlns:a16="http://schemas.microsoft.com/office/drawing/2014/main" id="{9D0DF974-5D64-4AA7-84DC-C8A4D0A1EF8F}"/>
              </a:ext>
            </a:extLst>
          </p:cNvPr>
          <p:cNvPicPr>
            <a:picLocks noChangeAspect="1"/>
          </p:cNvPicPr>
          <p:nvPr/>
        </p:nvPicPr>
        <p:blipFill>
          <a:blip r:embed="rId3"/>
          <a:stretch>
            <a:fillRect/>
          </a:stretch>
        </p:blipFill>
        <p:spPr>
          <a:xfrm>
            <a:off x="656493" y="1020331"/>
            <a:ext cx="10628607" cy="4291006"/>
          </a:xfrm>
          <a:prstGeom prst="rect">
            <a:avLst/>
          </a:prstGeom>
        </p:spPr>
      </p:pic>
      <p:pic>
        <p:nvPicPr>
          <p:cNvPr id="7" name="Image 6">
            <a:extLst>
              <a:ext uri="{FF2B5EF4-FFF2-40B4-BE49-F238E27FC236}">
                <a16:creationId xmlns:a16="http://schemas.microsoft.com/office/drawing/2014/main" id="{CD5D66E7-99FD-4A2A-8E84-2D802B129852}"/>
              </a:ext>
            </a:extLst>
          </p:cNvPr>
          <p:cNvPicPr>
            <a:picLocks noChangeAspect="1"/>
          </p:cNvPicPr>
          <p:nvPr/>
        </p:nvPicPr>
        <p:blipFill>
          <a:blip r:embed="rId4"/>
          <a:stretch>
            <a:fillRect/>
          </a:stretch>
        </p:blipFill>
        <p:spPr>
          <a:xfrm>
            <a:off x="5960529" y="1193801"/>
            <a:ext cx="5350934" cy="4081606"/>
          </a:xfrm>
          <a:prstGeom prst="rect">
            <a:avLst/>
          </a:prstGeom>
        </p:spPr>
      </p:pic>
      <mc:AlternateContent xmlns:mc="http://schemas.openxmlformats.org/markup-compatibility/2006" xmlns:a14="http://schemas.microsoft.com/office/drawing/2010/main">
        <mc:Choice Requires="a14">
          <p:sp>
            <p:nvSpPr>
              <p:cNvPr id="16" name="ZoneTexte 15">
                <a:extLst>
                  <a:ext uri="{FF2B5EF4-FFF2-40B4-BE49-F238E27FC236}">
                    <a16:creationId xmlns:a16="http://schemas.microsoft.com/office/drawing/2014/main" id="{8A21065D-3629-4829-B82E-D4C8C1DD7DB4}"/>
                  </a:ext>
                </a:extLst>
              </p:cNvPr>
              <p:cNvSpPr txBox="1"/>
              <p:nvPr/>
            </p:nvSpPr>
            <p:spPr>
              <a:xfrm>
                <a:off x="563077" y="5233072"/>
                <a:ext cx="11295247" cy="738664"/>
              </a:xfrm>
              <a:prstGeom prst="rect">
                <a:avLst/>
              </a:prstGeom>
              <a:noFill/>
            </p:spPr>
            <p:txBody>
              <a:bodyPr wrap="square">
                <a:spAutoFit/>
              </a:bodyPr>
              <a:lstStyle/>
              <a:p>
                <a:pPr algn="just">
                  <a:spcBef>
                    <a:spcPts val="300"/>
                  </a:spcBef>
                  <a:spcAft>
                    <a:spcPts val="300"/>
                  </a:spcAft>
                </a:pPr>
                <a:r>
                  <a:rPr lang="en-GB" b="1" i="1" dirty="0"/>
                  <a:t>Figure 9: </a:t>
                </a:r>
                <a:r>
                  <a:rPr lang="en-GB" i="1" dirty="0"/>
                  <a:t>Case base statistics of the Modified CNN method: a) Number of descriptions (generalized cases and single descriptions respectively), b) Total number of solutions in the case base, and d) Number of solutions of the two layers in the case base with regard to different threshold for solutions </a:t>
                </a:r>
                <a14:m>
                  <m:oMath xmlns:m="http://schemas.openxmlformats.org/officeDocument/2006/math">
                    <m:sSub>
                      <m:sSubPr>
                        <m:ctrlPr>
                          <a:rPr lang="fr-FR" i="1">
                            <a:latin typeface="Cambria Math" panose="02040503050406030204" pitchFamily="18" charset="0"/>
                          </a:rPr>
                        </m:ctrlPr>
                      </m:sSubPr>
                      <m:e>
                        <m:r>
                          <a:rPr lang="en-GB" i="1">
                            <a:latin typeface="Cambria Math" panose="02040503050406030204" pitchFamily="18" charset="0"/>
                          </a:rPr>
                          <m:t>𝜃</m:t>
                        </m:r>
                      </m:e>
                      <m:sub>
                        <m:r>
                          <a:rPr lang="en-GB" i="1">
                            <a:latin typeface="Cambria Math" panose="02040503050406030204" pitchFamily="18" charset="0"/>
                          </a:rPr>
                          <m:t>𝑠𝑜𝑙</m:t>
                        </m:r>
                      </m:sub>
                    </m:sSub>
                    <m:r>
                      <a:rPr lang="en-GB" i="1">
                        <a:latin typeface="Cambria Math" panose="02040503050406030204" pitchFamily="18" charset="0"/>
                      </a:rPr>
                      <m:t> </m:t>
                    </m:r>
                  </m:oMath>
                </a14:m>
                <a:r>
                  <a:rPr lang="en-GB" i="1" dirty="0"/>
                  <a:t>ranging from 0.6 to 1.2.</a:t>
                </a:r>
                <a:endParaRPr lang="fr-FR" i="1" dirty="0"/>
              </a:p>
            </p:txBody>
          </p:sp>
        </mc:Choice>
        <mc:Fallback xmlns="">
          <p:sp>
            <p:nvSpPr>
              <p:cNvPr id="16" name="ZoneTexte 15">
                <a:extLst>
                  <a:ext uri="{FF2B5EF4-FFF2-40B4-BE49-F238E27FC236}">
                    <a16:creationId xmlns:a16="http://schemas.microsoft.com/office/drawing/2014/main" id="{8A21065D-3629-4829-B82E-D4C8C1DD7DB4}"/>
                  </a:ext>
                </a:extLst>
              </p:cNvPr>
              <p:cNvSpPr txBox="1">
                <a:spLocks noRot="1" noChangeAspect="1" noMove="1" noResize="1" noEditPoints="1" noAdjustHandles="1" noChangeArrowheads="1" noChangeShapeType="1" noTextEdit="1"/>
              </p:cNvSpPr>
              <p:nvPr/>
            </p:nvSpPr>
            <p:spPr>
              <a:xfrm>
                <a:off x="563077" y="5233072"/>
                <a:ext cx="11295247" cy="738664"/>
              </a:xfrm>
              <a:prstGeom prst="rect">
                <a:avLst/>
              </a:prstGeom>
              <a:blipFill>
                <a:blip r:embed="rId5"/>
                <a:stretch>
                  <a:fillRect l="-162" t="-820" r="-162" b="-7377"/>
                </a:stretch>
              </a:blipFill>
            </p:spPr>
            <p:txBody>
              <a:bodyPr/>
              <a:lstStyle/>
              <a:p>
                <a:r>
                  <a:rPr lang="fr-FR">
                    <a:noFill/>
                  </a:rPr>
                  <a:t> </a:t>
                </a:r>
              </a:p>
            </p:txBody>
          </p:sp>
        </mc:Fallback>
      </mc:AlternateContent>
      <p:sp>
        <p:nvSpPr>
          <p:cNvPr id="8" name="ZoneTexte 7">
            <a:extLst>
              <a:ext uri="{FF2B5EF4-FFF2-40B4-BE49-F238E27FC236}">
                <a16:creationId xmlns:a16="http://schemas.microsoft.com/office/drawing/2014/main" id="{832F42AC-32A4-448E-AEF6-3313BB525D3D}"/>
              </a:ext>
            </a:extLst>
          </p:cNvPr>
          <p:cNvSpPr txBox="1"/>
          <p:nvPr/>
        </p:nvSpPr>
        <p:spPr>
          <a:xfrm>
            <a:off x="986693" y="5971736"/>
            <a:ext cx="11433907" cy="646331"/>
          </a:xfrm>
          <a:prstGeom prst="rect">
            <a:avLst/>
          </a:prstGeom>
          <a:noFill/>
        </p:spPr>
        <p:txBody>
          <a:bodyPr wrap="square">
            <a:spAutoFit/>
          </a:bodyPr>
          <a:lstStyle/>
          <a:p>
            <a:pPr marL="285750" indent="-285750">
              <a:buFont typeface="Wingdings" panose="05000000000000000000" pitchFamily="2" charset="2"/>
              <a:buChar char="Ø"/>
            </a:pPr>
            <a:r>
              <a:rPr lang="en-GB" sz="1800" dirty="0">
                <a:solidFill>
                  <a:schemeClr val="dk1"/>
                </a:solidFill>
              </a:rPr>
              <a:t>a clear separation of descriptions and solutions</a:t>
            </a:r>
          </a:p>
          <a:p>
            <a:pPr marL="285750" indent="-285750">
              <a:buFont typeface="Wingdings" panose="05000000000000000000" pitchFamily="2" charset="2"/>
              <a:buChar char="Ø"/>
            </a:pPr>
            <a:r>
              <a:rPr lang="en-GB" sz="1800" dirty="0">
                <a:solidFill>
                  <a:schemeClr val="dk1"/>
                </a:solidFill>
              </a:rPr>
              <a:t>the process of generalization with the increase of </a:t>
            </a:r>
            <a:r>
              <a:rPr lang="en-US" sz="1800" dirty="0">
                <a:solidFill>
                  <a:schemeClr val="dk1"/>
                </a:solidFill>
              </a:rPr>
              <a:t>description and solution generalization thresholds</a:t>
            </a:r>
            <a:endParaRPr lang="fr-FR" sz="1800" dirty="0">
              <a:solidFill>
                <a:schemeClr val="dk1"/>
              </a:solidFill>
            </a:endParaRPr>
          </a:p>
        </p:txBody>
      </p:sp>
    </p:spTree>
    <p:extLst>
      <p:ext uri="{BB962C8B-B14F-4D97-AF65-F5344CB8AC3E}">
        <p14:creationId xmlns:p14="http://schemas.microsoft.com/office/powerpoint/2010/main" val="426021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3" name="Google Shape;243;gced63e0495_0_206"/>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r>
              <a:rPr lang="fr-FR" dirty="0"/>
              <a:t>13</a:t>
            </a:r>
            <a:endParaRPr dirty="0"/>
          </a:p>
        </p:txBody>
      </p:sp>
      <p:sp>
        <p:nvSpPr>
          <p:cNvPr id="241" name="Google Shape;241;gced63e0495_0_20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Arial"/>
              <a:buNone/>
            </a:pPr>
            <a:r>
              <a:rPr lang="en-US" dirty="0"/>
              <a:t>Results &amp; Analysis – Case Base Inspection</a:t>
            </a:r>
            <a:endParaRPr lang="fr-FR" dirty="0"/>
          </a:p>
        </p:txBody>
      </p:sp>
      <p:pic>
        <p:nvPicPr>
          <p:cNvPr id="3" name="demoCNNMd_size64">
            <a:hlinkClick r:id="" action="ppaction://media"/>
            <a:extLst>
              <a:ext uri="{FF2B5EF4-FFF2-40B4-BE49-F238E27FC236}">
                <a16:creationId xmlns:a16="http://schemas.microsoft.com/office/drawing/2014/main" id="{3B77FA9F-6F00-400E-9C72-2583D5D86D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00306" y="1144397"/>
            <a:ext cx="9235158" cy="52332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44504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94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3" name="Google Shape;243;gced63e0495_0_206"/>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r>
              <a:rPr lang="fr-FR" dirty="0"/>
              <a:t>14</a:t>
            </a:r>
            <a:endParaRPr dirty="0"/>
          </a:p>
        </p:txBody>
      </p:sp>
      <p:sp>
        <p:nvSpPr>
          <p:cNvPr id="241" name="Google Shape;241;gced63e0495_0_20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Arial"/>
              <a:buNone/>
            </a:pPr>
            <a:r>
              <a:rPr lang="fr-FR" dirty="0"/>
              <a:t>Conclusion &amp; Perspectives</a:t>
            </a:r>
          </a:p>
        </p:txBody>
      </p:sp>
      <mc:AlternateContent xmlns:mc="http://schemas.openxmlformats.org/markup-compatibility/2006" xmlns:a14="http://schemas.microsoft.com/office/drawing/2010/main">
        <mc:Choice Requires="a14">
          <p:sp>
            <p:nvSpPr>
              <p:cNvPr id="6" name="ZoneTexte 5">
                <a:extLst>
                  <a:ext uri="{FF2B5EF4-FFF2-40B4-BE49-F238E27FC236}">
                    <a16:creationId xmlns:a16="http://schemas.microsoft.com/office/drawing/2014/main" id="{63EE10D8-4B9E-4DB7-A778-3402AF44335A}"/>
                  </a:ext>
                </a:extLst>
              </p:cNvPr>
              <p:cNvSpPr txBox="1"/>
              <p:nvPr/>
            </p:nvSpPr>
            <p:spPr>
              <a:xfrm>
                <a:off x="576570" y="1595799"/>
                <a:ext cx="5275590" cy="4355038"/>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just">
                  <a:spcBef>
                    <a:spcPts val="300"/>
                  </a:spcBef>
                  <a:spcAft>
                    <a:spcPts val="300"/>
                  </a:spcAft>
                </a:pPr>
                <a:r>
                  <a:rPr lang="en-US" sz="1800" b="1" dirty="0">
                    <a:solidFill>
                      <a:schemeClr val="dk1"/>
                    </a:solidFill>
                  </a:rPr>
                  <a:t>Conclusion:</a:t>
                </a:r>
              </a:p>
              <a:p>
                <a:pPr marL="285750" indent="-285750" algn="just">
                  <a:spcBef>
                    <a:spcPts val="300"/>
                  </a:spcBef>
                  <a:spcAft>
                    <a:spcPts val="300"/>
                  </a:spcAft>
                  <a:buFont typeface="Wingdings" panose="05000000000000000000" pitchFamily="2" charset="2"/>
                  <a:buChar char="Ø"/>
                </a:pPr>
                <a:r>
                  <a:rPr lang="en-US" sz="1800" dirty="0">
                    <a:solidFill>
                      <a:schemeClr val="dk1"/>
                    </a:solidFill>
                  </a:rPr>
                  <a:t>Compared with </a:t>
                </a:r>
                <a:r>
                  <a:rPr lang="en-GB" sz="1800" dirty="0">
                    <a:solidFill>
                      <a:schemeClr val="dk1"/>
                    </a:solidFill>
                  </a:rPr>
                  <a:t>competence-preserving CBM methods</a:t>
                </a:r>
                <a:r>
                  <a:rPr lang="en-US" sz="1800" dirty="0">
                    <a:solidFill>
                      <a:schemeClr val="dk1"/>
                    </a:solidFill>
                  </a:rPr>
                  <a:t>, the Modified CNN method is proved to be effective in diversifying the retrievals through separation, generalization and reindexing of the solution space.</a:t>
                </a:r>
              </a:p>
              <a:p>
                <a:pPr marL="285750" indent="-285750" algn="just">
                  <a:spcBef>
                    <a:spcPts val="300"/>
                  </a:spcBef>
                  <a:spcAft>
                    <a:spcPts val="300"/>
                  </a:spcAft>
                  <a:buFont typeface="Wingdings" panose="05000000000000000000" pitchFamily="2" charset="2"/>
                  <a:buChar char="Ø"/>
                </a:pPr>
                <a:r>
                  <a:rPr lang="en-US" sz="1800" dirty="0">
                    <a:solidFill>
                      <a:schemeClr val="dk1"/>
                    </a:solidFill>
                  </a:rPr>
                  <a:t>The diversity of retrievals can be controlled by the solution generalization threshold </a:t>
                </a:r>
                <a14:m>
                  <m:oMath xmlns:m="http://schemas.openxmlformats.org/officeDocument/2006/math">
                    <m:sSub>
                      <m:sSubPr>
                        <m:ctrlPr>
                          <a:rPr lang="fr-FR" sz="1800" i="1">
                            <a:solidFill>
                              <a:schemeClr val="dk1"/>
                            </a:solidFill>
                            <a:latin typeface="Cambria Math" panose="02040503050406030204" pitchFamily="18" charset="0"/>
                          </a:rPr>
                        </m:ctrlPr>
                      </m:sSubPr>
                      <m:e>
                        <m:r>
                          <a:rPr lang="en-GB" sz="1800">
                            <a:solidFill>
                              <a:schemeClr val="dk1"/>
                            </a:solidFill>
                            <a:latin typeface="Cambria Math" panose="02040503050406030204" pitchFamily="18" charset="0"/>
                          </a:rPr>
                          <m:t>𝜃</m:t>
                        </m:r>
                      </m:e>
                      <m:sub>
                        <m:r>
                          <a:rPr lang="en-GB" sz="1800">
                            <a:solidFill>
                              <a:schemeClr val="dk1"/>
                            </a:solidFill>
                            <a:latin typeface="Cambria Math" panose="02040503050406030204" pitchFamily="18" charset="0"/>
                          </a:rPr>
                          <m:t>𝑠𝑜𝑙</m:t>
                        </m:r>
                      </m:sub>
                    </m:sSub>
                  </m:oMath>
                </a14:m>
                <a:r>
                  <a:rPr lang="en-GB" sz="1800" dirty="0">
                    <a:solidFill>
                      <a:schemeClr val="dk1"/>
                    </a:solidFill>
                  </a:rPr>
                  <a:t>. </a:t>
                </a:r>
              </a:p>
              <a:p>
                <a:pPr marL="285750" indent="-285750" algn="just">
                  <a:spcBef>
                    <a:spcPts val="300"/>
                  </a:spcBef>
                  <a:spcAft>
                    <a:spcPts val="300"/>
                  </a:spcAft>
                  <a:buFont typeface="Wingdings" panose="05000000000000000000" pitchFamily="2" charset="2"/>
                  <a:buChar char="Ø"/>
                </a:pPr>
                <a:r>
                  <a:rPr lang="en-US" sz="1800" dirty="0">
                    <a:solidFill>
                      <a:schemeClr val="dk1"/>
                    </a:solidFill>
                  </a:rPr>
                  <a:t>It is also a feasible way to control the case base size and to preserve case base competence with the adjustable description generalization threshold </a:t>
                </a:r>
                <a14:m>
                  <m:oMath xmlns:m="http://schemas.openxmlformats.org/officeDocument/2006/math">
                    <m:sSub>
                      <m:sSubPr>
                        <m:ctrlPr>
                          <a:rPr lang="fr-FR" sz="1800" i="1">
                            <a:solidFill>
                              <a:schemeClr val="dk1"/>
                            </a:solidFill>
                            <a:latin typeface="Cambria Math" panose="02040503050406030204" pitchFamily="18" charset="0"/>
                          </a:rPr>
                        </m:ctrlPr>
                      </m:sSubPr>
                      <m:e>
                        <m:r>
                          <a:rPr lang="en-GB" sz="1800">
                            <a:solidFill>
                              <a:schemeClr val="dk1"/>
                            </a:solidFill>
                            <a:latin typeface="Cambria Math" panose="02040503050406030204" pitchFamily="18" charset="0"/>
                          </a:rPr>
                          <m:t>𝜃</m:t>
                        </m:r>
                      </m:e>
                      <m:sub>
                        <m:r>
                          <a:rPr lang="en-GB" sz="1800">
                            <a:solidFill>
                              <a:schemeClr val="dk1"/>
                            </a:solidFill>
                            <a:latin typeface="Cambria Math" panose="02040503050406030204" pitchFamily="18" charset="0"/>
                          </a:rPr>
                          <m:t>𝑑𝑒𝑠</m:t>
                        </m:r>
                      </m:sub>
                    </m:sSub>
                  </m:oMath>
                </a14:m>
                <a:r>
                  <a:rPr lang="en-GB" sz="1800" dirty="0">
                    <a:solidFill>
                      <a:schemeClr val="dk1"/>
                    </a:solidFill>
                  </a:rPr>
                  <a:t>.</a:t>
                </a:r>
              </a:p>
              <a:p>
                <a:pPr marL="285750" indent="-285750" algn="just">
                  <a:spcBef>
                    <a:spcPts val="300"/>
                  </a:spcBef>
                  <a:spcAft>
                    <a:spcPts val="300"/>
                  </a:spcAft>
                  <a:buFont typeface="Wingdings" panose="05000000000000000000" pitchFamily="2" charset="2"/>
                  <a:buChar char="Ø"/>
                </a:pPr>
                <a:endParaRPr lang="fr-FR" sz="1800" dirty="0"/>
              </a:p>
              <a:p>
                <a:pPr marL="285750" indent="-285750" algn="just">
                  <a:spcBef>
                    <a:spcPts val="300"/>
                  </a:spcBef>
                  <a:spcAft>
                    <a:spcPts val="300"/>
                  </a:spcAft>
                  <a:buFont typeface="Wingdings" panose="05000000000000000000" pitchFamily="2" charset="2"/>
                  <a:buChar char="Ø"/>
                </a:pPr>
                <a:endParaRPr lang="en-GB" sz="1800" dirty="0"/>
              </a:p>
            </p:txBody>
          </p:sp>
        </mc:Choice>
        <mc:Fallback xmlns="">
          <p:sp>
            <p:nvSpPr>
              <p:cNvPr id="6" name="ZoneTexte 5">
                <a:extLst>
                  <a:ext uri="{FF2B5EF4-FFF2-40B4-BE49-F238E27FC236}">
                    <a16:creationId xmlns:a16="http://schemas.microsoft.com/office/drawing/2014/main" id="{63EE10D8-4B9E-4DB7-A778-3402AF44335A}"/>
                  </a:ext>
                </a:extLst>
              </p:cNvPr>
              <p:cNvSpPr txBox="1">
                <a:spLocks noRot="1" noChangeAspect="1" noMove="1" noResize="1" noEditPoints="1" noAdjustHandles="1" noChangeArrowheads="1" noChangeShapeType="1" noTextEdit="1"/>
              </p:cNvSpPr>
              <p:nvPr/>
            </p:nvSpPr>
            <p:spPr>
              <a:xfrm>
                <a:off x="576570" y="1595799"/>
                <a:ext cx="5275590" cy="4355038"/>
              </a:xfrm>
              <a:prstGeom prst="rect">
                <a:avLst/>
              </a:prstGeom>
              <a:blipFill>
                <a:blip r:embed="rId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B2DA3A96-5900-4476-B18B-D18A2FD8F9B0}"/>
                  </a:ext>
                </a:extLst>
              </p:cNvPr>
              <p:cNvSpPr txBox="1"/>
              <p:nvPr/>
            </p:nvSpPr>
            <p:spPr>
              <a:xfrm>
                <a:off x="368076" y="7162308"/>
                <a:ext cx="6218766" cy="1677382"/>
              </a:xfrm>
              <a:prstGeom prst="rect">
                <a:avLst/>
              </a:prstGeom>
              <a:noFill/>
            </p:spPr>
            <p:txBody>
              <a:bodyPr wrap="square">
                <a:spAutoFit/>
              </a:bodyPr>
              <a:lstStyle/>
              <a:p>
                <a:pPr marL="285750" indent="-285750" algn="just">
                  <a:spcBef>
                    <a:spcPts val="300"/>
                  </a:spcBef>
                  <a:spcAft>
                    <a:spcPts val="300"/>
                  </a:spcAft>
                  <a:buFont typeface="Wingdings" panose="05000000000000000000" pitchFamily="2" charset="2"/>
                  <a:buChar char="Ø"/>
                </a:pPr>
                <a:r>
                  <a:rPr lang="en-GB" sz="1400" dirty="0">
                    <a:solidFill>
                      <a:schemeClr val="dk1"/>
                    </a:solidFill>
                  </a:rPr>
                  <a:t>Applying competence-preserving CBM methods, diversity between retrievals can be improved from 0.5 to 0.7-0.8 with the reduction of case base size. </a:t>
                </a:r>
              </a:p>
              <a:p>
                <a:pPr marL="285750" indent="-285750" algn="just">
                  <a:spcBef>
                    <a:spcPts val="300"/>
                  </a:spcBef>
                  <a:spcAft>
                    <a:spcPts val="300"/>
                  </a:spcAft>
                  <a:buFont typeface="Wingdings" panose="05000000000000000000" pitchFamily="2" charset="2"/>
                  <a:buChar char="Ø"/>
                </a:pPr>
                <a:r>
                  <a:rPr lang="en-GB" sz="1400" dirty="0">
                    <a:solidFill>
                      <a:schemeClr val="dk1"/>
                    </a:solidFill>
                  </a:rPr>
                  <a:t>Modified CNN method separates the generalization processes of descriptions and solutions, and controls the case base size and solution distribution by description generalization threshold</a:t>
                </a:r>
                <a14:m>
                  <m:oMath xmlns:m="http://schemas.openxmlformats.org/officeDocument/2006/math">
                    <m:r>
                      <a:rPr lang="en-GB" sz="1400">
                        <a:solidFill>
                          <a:schemeClr val="dk1"/>
                        </a:solidFill>
                        <a:latin typeface="Cambria Math" panose="02040503050406030204" pitchFamily="18" charset="0"/>
                      </a:rPr>
                      <m:t> </m:t>
                    </m:r>
                    <m:sSub>
                      <m:sSubPr>
                        <m:ctrlPr>
                          <a:rPr lang="fr-FR" sz="1400" i="1">
                            <a:solidFill>
                              <a:schemeClr val="dk1"/>
                            </a:solidFill>
                            <a:latin typeface="Cambria Math" panose="02040503050406030204" pitchFamily="18" charset="0"/>
                          </a:rPr>
                        </m:ctrlPr>
                      </m:sSubPr>
                      <m:e>
                        <m:r>
                          <a:rPr lang="en-GB" sz="1400">
                            <a:solidFill>
                              <a:schemeClr val="dk1"/>
                            </a:solidFill>
                            <a:latin typeface="Cambria Math" panose="02040503050406030204" pitchFamily="18" charset="0"/>
                          </a:rPr>
                          <m:t>𝜃</m:t>
                        </m:r>
                      </m:e>
                      <m:sub>
                        <m:r>
                          <a:rPr lang="en-GB" sz="1400">
                            <a:solidFill>
                              <a:schemeClr val="dk1"/>
                            </a:solidFill>
                            <a:latin typeface="Cambria Math" panose="02040503050406030204" pitchFamily="18" charset="0"/>
                          </a:rPr>
                          <m:t>𝑑𝑒𝑠</m:t>
                        </m:r>
                      </m:sub>
                    </m:sSub>
                  </m:oMath>
                </a14:m>
                <a:r>
                  <a:rPr lang="en-GB" sz="1400" dirty="0">
                    <a:solidFill>
                      <a:schemeClr val="dk1"/>
                    </a:solidFill>
                  </a:rPr>
                  <a:t> and solution generalization threshold</a:t>
                </a:r>
                <a14:m>
                  <m:oMath xmlns:m="http://schemas.openxmlformats.org/officeDocument/2006/math">
                    <m:r>
                      <a:rPr lang="en-GB" sz="1400">
                        <a:solidFill>
                          <a:schemeClr val="dk1"/>
                        </a:solidFill>
                        <a:latin typeface="Cambria Math" panose="02040503050406030204" pitchFamily="18" charset="0"/>
                      </a:rPr>
                      <m:t> </m:t>
                    </m:r>
                    <m:sSub>
                      <m:sSubPr>
                        <m:ctrlPr>
                          <a:rPr lang="fr-FR" sz="1400" i="1">
                            <a:solidFill>
                              <a:schemeClr val="dk1"/>
                            </a:solidFill>
                            <a:latin typeface="Cambria Math" panose="02040503050406030204" pitchFamily="18" charset="0"/>
                          </a:rPr>
                        </m:ctrlPr>
                      </m:sSubPr>
                      <m:e>
                        <m:r>
                          <a:rPr lang="en-GB" sz="1400">
                            <a:solidFill>
                              <a:schemeClr val="dk1"/>
                            </a:solidFill>
                            <a:latin typeface="Cambria Math" panose="02040503050406030204" pitchFamily="18" charset="0"/>
                          </a:rPr>
                          <m:t>𝜃</m:t>
                        </m:r>
                      </m:e>
                      <m:sub>
                        <m:r>
                          <a:rPr lang="en-GB" sz="1400">
                            <a:solidFill>
                              <a:schemeClr val="dk1"/>
                            </a:solidFill>
                            <a:latin typeface="Cambria Math" panose="02040503050406030204" pitchFamily="18" charset="0"/>
                          </a:rPr>
                          <m:t>𝑠𝑜𝑙</m:t>
                        </m:r>
                      </m:sub>
                    </m:sSub>
                  </m:oMath>
                </a14:m>
                <a:r>
                  <a:rPr lang="en-GB" sz="1400" dirty="0">
                    <a:solidFill>
                      <a:schemeClr val="dk1"/>
                    </a:solidFill>
                  </a:rPr>
                  <a:t> respectively. </a:t>
                </a:r>
              </a:p>
            </p:txBody>
          </p:sp>
        </mc:Choice>
        <mc:Fallback xmlns="">
          <p:sp>
            <p:nvSpPr>
              <p:cNvPr id="8" name="ZoneTexte 7">
                <a:extLst>
                  <a:ext uri="{FF2B5EF4-FFF2-40B4-BE49-F238E27FC236}">
                    <a16:creationId xmlns:a16="http://schemas.microsoft.com/office/drawing/2014/main" id="{B2DA3A96-5900-4476-B18B-D18A2FD8F9B0}"/>
                  </a:ext>
                </a:extLst>
              </p:cNvPr>
              <p:cNvSpPr txBox="1">
                <a:spLocks noRot="1" noChangeAspect="1" noMove="1" noResize="1" noEditPoints="1" noAdjustHandles="1" noChangeArrowheads="1" noChangeShapeType="1" noTextEdit="1"/>
              </p:cNvSpPr>
              <p:nvPr/>
            </p:nvSpPr>
            <p:spPr>
              <a:xfrm>
                <a:off x="368076" y="7162308"/>
                <a:ext cx="6218766" cy="1677382"/>
              </a:xfrm>
              <a:prstGeom prst="rect">
                <a:avLst/>
              </a:prstGeom>
              <a:blipFill>
                <a:blip r:embed="rId4"/>
                <a:stretch>
                  <a:fillRect l="-98" t="-727" r="-196" b="-2909"/>
                </a:stretch>
              </a:blipFill>
            </p:spPr>
            <p:txBody>
              <a:bodyPr/>
              <a:lstStyle/>
              <a:p>
                <a:r>
                  <a:rPr lang="fr-FR">
                    <a:noFill/>
                  </a:rPr>
                  <a:t> </a:t>
                </a:r>
              </a:p>
            </p:txBody>
          </p:sp>
        </mc:Fallback>
      </mc:AlternateContent>
      <p:sp>
        <p:nvSpPr>
          <p:cNvPr id="10" name="ZoneTexte 9">
            <a:extLst>
              <a:ext uri="{FF2B5EF4-FFF2-40B4-BE49-F238E27FC236}">
                <a16:creationId xmlns:a16="http://schemas.microsoft.com/office/drawing/2014/main" id="{C66B8112-4850-45B4-B723-FCCBE93331E7}"/>
              </a:ext>
            </a:extLst>
          </p:cNvPr>
          <p:cNvSpPr txBox="1"/>
          <p:nvPr/>
        </p:nvSpPr>
        <p:spPr>
          <a:xfrm>
            <a:off x="6096000" y="1589223"/>
            <a:ext cx="5519430" cy="4324261"/>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spcBef>
                <a:spcPts val="300"/>
              </a:spcBef>
              <a:spcAft>
                <a:spcPts val="300"/>
              </a:spcAft>
            </a:pPr>
            <a:r>
              <a:rPr lang="en-GB" sz="1800" b="1" dirty="0">
                <a:solidFill>
                  <a:schemeClr val="dk1"/>
                </a:solidFill>
              </a:rPr>
              <a:t>Future perspectives: </a:t>
            </a:r>
            <a:endParaRPr lang="fr-FR" sz="1800" b="1" dirty="0">
              <a:solidFill>
                <a:schemeClr val="dk1"/>
              </a:solidFill>
            </a:endParaRPr>
          </a:p>
          <a:p>
            <a:pPr marL="342900" lvl="0" indent="-342900" algn="just">
              <a:spcBef>
                <a:spcPts val="300"/>
              </a:spcBef>
              <a:buFont typeface="Wingdings" panose="05000000000000000000" pitchFamily="2" charset="2"/>
              <a:buChar char="Ø"/>
            </a:pPr>
            <a:r>
              <a:rPr lang="en-GB" sz="1800" dirty="0">
                <a:solidFill>
                  <a:schemeClr val="dk1"/>
                </a:solidFill>
              </a:rPr>
              <a:t>In order to maximize the competence of the case base, the modification could be applied to more advanced methods such as RC-CNN method.</a:t>
            </a:r>
            <a:endParaRPr lang="fr-FR" sz="1800" dirty="0">
              <a:solidFill>
                <a:schemeClr val="dk1"/>
              </a:solidFill>
            </a:endParaRPr>
          </a:p>
          <a:p>
            <a:pPr marL="342900" lvl="0" indent="-342900" algn="just">
              <a:buFont typeface="Wingdings" panose="05000000000000000000" pitchFamily="2" charset="2"/>
              <a:buChar char="Ø"/>
            </a:pPr>
            <a:r>
              <a:rPr lang="en-GB" sz="1800" dirty="0">
                <a:solidFill>
                  <a:schemeClr val="dk1"/>
                </a:solidFill>
              </a:rPr>
              <a:t>The CBM methods should be compared with diversification methods that focus on the retrieval process such as Bounded Greedy Selection (BGS). </a:t>
            </a:r>
          </a:p>
          <a:p>
            <a:pPr marL="342900" lvl="0" indent="-342900" algn="just">
              <a:buFont typeface="Wingdings" panose="05000000000000000000" pitchFamily="2" charset="2"/>
              <a:buChar char="Ø"/>
            </a:pPr>
            <a:r>
              <a:rPr lang="en-GB" sz="1800" dirty="0">
                <a:solidFill>
                  <a:schemeClr val="dk1"/>
                </a:solidFill>
              </a:rPr>
              <a:t>Performance functions should be updated with the evolution of the case base. It would also be interesting to integrate the publication year into the performance evaluation calculation.</a:t>
            </a:r>
            <a:endParaRPr lang="fr-FR" sz="1800" dirty="0">
              <a:solidFill>
                <a:schemeClr val="dk1"/>
              </a:solidFill>
            </a:endParaRPr>
          </a:p>
          <a:p>
            <a:pPr marL="342900" lvl="0" indent="-342900" algn="just">
              <a:buFont typeface="Wingdings" panose="05000000000000000000" pitchFamily="2" charset="2"/>
              <a:buChar char="Ø"/>
            </a:pPr>
            <a:r>
              <a:rPr lang="en-GB" sz="1800" dirty="0">
                <a:solidFill>
                  <a:schemeClr val="dk1"/>
                </a:solidFill>
              </a:rPr>
              <a:t>The constants in the Force-Directed Drawing-Graph Algorithm still need to be studied to find the best combination of them.</a:t>
            </a:r>
            <a:endParaRPr lang="fr-FR" sz="1800" dirty="0">
              <a:solidFill>
                <a:schemeClr val="dk1"/>
              </a:solidFill>
            </a:endParaRPr>
          </a:p>
        </p:txBody>
      </p:sp>
    </p:spTree>
    <p:extLst>
      <p:ext uri="{BB962C8B-B14F-4D97-AF65-F5344CB8AC3E}">
        <p14:creationId xmlns:p14="http://schemas.microsoft.com/office/powerpoint/2010/main" val="1798807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3" name="Textfeld 2">
            <a:extLst>
              <a:ext uri="{FF2B5EF4-FFF2-40B4-BE49-F238E27FC236}">
                <a16:creationId xmlns:a16="http://schemas.microsoft.com/office/drawing/2014/main" id="{9360D0D3-730E-4A2D-9B0E-C662D50FEC1D}"/>
              </a:ext>
            </a:extLst>
          </p:cNvPr>
          <p:cNvSpPr txBox="1"/>
          <p:nvPr/>
        </p:nvSpPr>
        <p:spPr>
          <a:xfrm>
            <a:off x="4263815" y="2150534"/>
            <a:ext cx="5184986" cy="707886"/>
          </a:xfrm>
          <a:prstGeom prst="rect">
            <a:avLst/>
          </a:prstGeom>
          <a:noFill/>
        </p:spPr>
        <p:txBody>
          <a:bodyPr wrap="square" rtlCol="0">
            <a:spAutoFit/>
          </a:bodyPr>
          <a:lstStyle/>
          <a:p>
            <a:r>
              <a:rPr lang="en-US" altLang="zh-CN" sz="4000" dirty="0">
                <a:solidFill>
                  <a:schemeClr val="accent4"/>
                </a:solidFill>
              </a:rPr>
              <a:t>Thank  you</a:t>
            </a:r>
            <a:r>
              <a:rPr lang="zh-CN" altLang="en-US" sz="4000" dirty="0">
                <a:solidFill>
                  <a:schemeClr val="accent4"/>
                </a:solidFill>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gc8eb573e23_0_24"/>
          <p:cNvSpPr txBox="1">
            <a:spLocks noGrp="1"/>
          </p:cNvSpPr>
          <p:nvPr>
            <p:ph type="title"/>
          </p:nvPr>
        </p:nvSpPr>
        <p:spPr>
          <a:xfrm>
            <a:off x="656493" y="-1"/>
            <a:ext cx="11535600" cy="935400"/>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Arial"/>
              <a:buNone/>
            </a:pPr>
            <a:r>
              <a:rPr lang="fr-FR" dirty="0"/>
              <a:t>Bibliography</a:t>
            </a:r>
            <a:endParaRPr dirty="0"/>
          </a:p>
        </p:txBody>
      </p:sp>
      <p:sp>
        <p:nvSpPr>
          <p:cNvPr id="260" name="Google Shape;260;gc8eb573e23_0_24"/>
          <p:cNvSpPr txBox="1">
            <a:spLocks noGrp="1"/>
          </p:cNvSpPr>
          <p:nvPr>
            <p:ph type="ftr" idx="11"/>
          </p:nvPr>
        </p:nvSpPr>
        <p:spPr>
          <a:xfrm>
            <a:off x="4038600" y="6471871"/>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ISAE-SUPAERO</a:t>
            </a:r>
            <a:endParaRPr/>
          </a:p>
        </p:txBody>
      </p:sp>
      <p:sp>
        <p:nvSpPr>
          <p:cNvPr id="261" name="Google Shape;261;gc8eb573e23_0_24"/>
          <p:cNvSpPr txBox="1">
            <a:spLocks noGrp="1"/>
          </p:cNvSpPr>
          <p:nvPr>
            <p:ph type="sldNum" idx="12"/>
          </p:nvPr>
        </p:nvSpPr>
        <p:spPr>
          <a:xfrm>
            <a:off x="9448799" y="6474435"/>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FR" dirty="0"/>
              <a:t>13</a:t>
            </a:r>
            <a:endParaRPr dirty="0"/>
          </a:p>
        </p:txBody>
      </p:sp>
      <p:graphicFrame>
        <p:nvGraphicFramePr>
          <p:cNvPr id="3" name="Tabelle 2">
            <a:extLst>
              <a:ext uri="{FF2B5EF4-FFF2-40B4-BE49-F238E27FC236}">
                <a16:creationId xmlns:a16="http://schemas.microsoft.com/office/drawing/2014/main" id="{90C832CE-1976-4701-AC33-E29722043AD6}"/>
              </a:ext>
            </a:extLst>
          </p:cNvPr>
          <p:cNvGraphicFramePr>
            <a:graphicFrameLocks noGrp="1"/>
          </p:cNvGraphicFramePr>
          <p:nvPr>
            <p:extLst>
              <p:ext uri="{D42A27DB-BD31-4B8C-83A1-F6EECF244321}">
                <p14:modId xmlns:p14="http://schemas.microsoft.com/office/powerpoint/2010/main" val="3497104850"/>
              </p:ext>
            </p:extLst>
          </p:nvPr>
        </p:nvGraphicFramePr>
        <p:xfrm>
          <a:off x="1130909" y="1384464"/>
          <a:ext cx="10101774" cy="4828126"/>
        </p:xfrm>
        <a:graphic>
          <a:graphicData uri="http://schemas.openxmlformats.org/drawingml/2006/table">
            <a:tbl>
              <a:tblPr/>
              <a:tblGrid>
                <a:gridCol w="594759">
                  <a:extLst>
                    <a:ext uri="{9D8B030D-6E8A-4147-A177-3AD203B41FA5}">
                      <a16:colId xmlns:a16="http://schemas.microsoft.com/office/drawing/2014/main" val="1576172319"/>
                    </a:ext>
                  </a:extLst>
                </a:gridCol>
                <a:gridCol w="9507015">
                  <a:extLst>
                    <a:ext uri="{9D8B030D-6E8A-4147-A177-3AD203B41FA5}">
                      <a16:colId xmlns:a16="http://schemas.microsoft.com/office/drawing/2014/main" val="3128799943"/>
                    </a:ext>
                  </a:extLst>
                </a:gridCol>
              </a:tblGrid>
              <a:tr h="1032934">
                <a:tc>
                  <a:txBody>
                    <a:bodyPr/>
                    <a:lstStyle/>
                    <a:p>
                      <a:pPr rtl="0" fontAlgn="t">
                        <a:spcBef>
                          <a:spcPts val="0"/>
                        </a:spcBef>
                        <a:spcAft>
                          <a:spcPts val="0"/>
                        </a:spcAft>
                      </a:pPr>
                      <a:r>
                        <a:rPr lang="en-US" altLang="zh-CN" sz="2000" b="0" i="0" u="none" strike="noStrike">
                          <a:solidFill>
                            <a:srgbClr val="000000"/>
                          </a:solidFill>
                          <a:effectLst/>
                          <a:latin typeface="Arial" panose="020B0604020202020204" pitchFamily="34" charset="0"/>
                        </a:rPr>
                        <a:t>[1]</a:t>
                      </a:r>
                      <a:endParaRPr lang="zh-CN" altLang="en-US" sz="2000">
                        <a:effectLst/>
                      </a:endParaRPr>
                    </a:p>
                  </a:txBody>
                  <a:tcPr marL="55299" marR="55299" marT="55299" marB="55299">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R. Bergmann, “Experience Management: Foundations, Development Methodology, and Internet-Based Applications”, Lecture Notes in Computer Science, 2432. Springer, 2002.</a:t>
                      </a:r>
                      <a:endParaRPr lang="en-US" sz="2000" dirty="0">
                        <a:effectLst/>
                      </a:endParaRPr>
                    </a:p>
                  </a:txBody>
                  <a:tcPr marL="55299" marR="55299" marT="55299" marB="55299">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960086072"/>
                  </a:ext>
                </a:extLst>
              </a:tr>
              <a:tr h="681937">
                <a:tc>
                  <a:txBody>
                    <a:bodyPr/>
                    <a:lstStyle/>
                    <a:p>
                      <a:pPr rtl="0" fontAlgn="t">
                        <a:spcBef>
                          <a:spcPts val="0"/>
                        </a:spcBef>
                        <a:spcAft>
                          <a:spcPts val="0"/>
                        </a:spcAft>
                      </a:pPr>
                      <a:r>
                        <a:rPr lang="en-US" altLang="zh-CN" sz="2000" b="0" i="0" u="none" strike="noStrike">
                          <a:solidFill>
                            <a:srgbClr val="000000"/>
                          </a:solidFill>
                          <a:effectLst/>
                          <a:latin typeface="Arial" panose="020B0604020202020204" pitchFamily="34" charset="0"/>
                        </a:rPr>
                        <a:t>[2]</a:t>
                      </a:r>
                      <a:endParaRPr lang="zh-CN" altLang="en-US" sz="2000">
                        <a:effectLst/>
                      </a:endParaRPr>
                    </a:p>
                  </a:txBody>
                  <a:tcPr marL="55299" marR="55299" marT="55299" marB="55299">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M. K. </a:t>
                      </a:r>
                      <a:r>
                        <a:rPr lang="en-US" sz="2000" b="0" i="0" u="none" strike="noStrike" dirty="0" err="1">
                          <a:solidFill>
                            <a:srgbClr val="000000"/>
                          </a:solidFill>
                          <a:effectLst/>
                          <a:latin typeface="Arial" panose="020B0604020202020204" pitchFamily="34" charset="0"/>
                        </a:rPr>
                        <a:t>Haouchine</a:t>
                      </a:r>
                      <a:r>
                        <a:rPr lang="en-US" sz="2000" b="0" i="0" u="none" strike="noStrike" dirty="0">
                          <a:solidFill>
                            <a:srgbClr val="000000"/>
                          </a:solidFill>
                          <a:effectLst/>
                          <a:latin typeface="Arial" panose="020B0604020202020204" pitchFamily="34" charset="0"/>
                        </a:rPr>
                        <a:t> et al., “Case Base Maintenance Approach”, International Conference on Industrial Engineering and Systems Management, 2007.</a:t>
                      </a:r>
                      <a:endParaRPr lang="en-US" sz="2000" dirty="0">
                        <a:effectLst/>
                      </a:endParaRPr>
                    </a:p>
                  </a:txBody>
                  <a:tcPr marL="55299" marR="55299" marT="55299" marB="55299">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900468567"/>
                  </a:ext>
                </a:extLst>
              </a:tr>
              <a:tr h="1010893">
                <a:tc>
                  <a:txBody>
                    <a:bodyPr/>
                    <a:lstStyle/>
                    <a:p>
                      <a:pPr rtl="0" fontAlgn="t">
                        <a:spcBef>
                          <a:spcPts val="0"/>
                        </a:spcBef>
                        <a:spcAft>
                          <a:spcPts val="0"/>
                        </a:spcAft>
                      </a:pPr>
                      <a:r>
                        <a:rPr lang="en-US" altLang="zh-CN" sz="2000" b="0" i="0" u="none" strike="noStrike" dirty="0">
                          <a:solidFill>
                            <a:srgbClr val="000000"/>
                          </a:solidFill>
                          <a:effectLst/>
                          <a:latin typeface="Arial" panose="020B0604020202020204" pitchFamily="34" charset="0"/>
                        </a:rPr>
                        <a:t>[3]</a:t>
                      </a:r>
                      <a:endParaRPr lang="zh-CN" altLang="en-US" sz="2000" dirty="0">
                        <a:effectLst/>
                      </a:endParaRPr>
                    </a:p>
                  </a:txBody>
                  <a:tcPr marL="55299" marR="55299" marT="55299" marB="55299">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
                          <a:srgbClr val="000000"/>
                        </a:buClr>
                        <a:buSzTx/>
                        <a:buFont typeface="Arial"/>
                        <a:buNone/>
                        <a:tabLst/>
                        <a:defRPr/>
                      </a:pPr>
                      <a:r>
                        <a:rPr lang="en-GB" sz="2000" b="0" i="0" u="none" strike="noStrike" cap="none" dirty="0">
                          <a:solidFill>
                            <a:srgbClr val="000000"/>
                          </a:solidFill>
                          <a:effectLst/>
                          <a:latin typeface="Arial" panose="020B0604020202020204" pitchFamily="34" charset="0"/>
                          <a:ea typeface="+mn-ea"/>
                          <a:cs typeface="+mn-cs"/>
                          <a:sym typeface="Arial"/>
                        </a:rPr>
                        <a:t>B. Smyth, Barry, and E. McKenna, "Building compact competent case-bases", In International Conference on Case-Based Reasoning, pp. 329-342. Springer, Berlin, Heidelberg, 1999.</a:t>
                      </a:r>
                      <a:endParaRPr lang="fr-FR" sz="2000" b="0" i="0" u="none" strike="noStrike" cap="none" dirty="0">
                        <a:solidFill>
                          <a:srgbClr val="000000"/>
                        </a:solidFill>
                        <a:effectLst/>
                        <a:latin typeface="Arial" panose="020B0604020202020204" pitchFamily="34" charset="0"/>
                        <a:ea typeface="+mn-ea"/>
                        <a:cs typeface="+mn-cs"/>
                        <a:sym typeface="Arial"/>
                      </a:endParaRPr>
                    </a:p>
                  </a:txBody>
                  <a:tcPr marL="55299" marR="55299" marT="55299" marB="55299">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836396038"/>
                  </a:ext>
                </a:extLst>
              </a:tr>
              <a:tr h="798910">
                <a:tc>
                  <a:txBody>
                    <a:bodyPr/>
                    <a:lstStyle/>
                    <a:p>
                      <a:pPr rtl="0" fontAlgn="t">
                        <a:spcBef>
                          <a:spcPts val="0"/>
                        </a:spcBef>
                        <a:spcAft>
                          <a:spcPts val="0"/>
                        </a:spcAft>
                      </a:pPr>
                      <a:r>
                        <a:rPr lang="en-US" altLang="zh-CN" sz="2000" b="0" i="0" u="none" strike="noStrike" dirty="0">
                          <a:solidFill>
                            <a:srgbClr val="000000"/>
                          </a:solidFill>
                          <a:effectLst/>
                          <a:latin typeface="Arial" panose="020B0604020202020204" pitchFamily="34" charset="0"/>
                        </a:rPr>
                        <a:t>[4]</a:t>
                      </a:r>
                      <a:endParaRPr lang="zh-CN" altLang="en-US" sz="2000" dirty="0">
                        <a:effectLst/>
                      </a:endParaRPr>
                    </a:p>
                  </a:txBody>
                  <a:tcPr marL="55299" marR="55299" marT="55299" marB="55299">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B. Smyth and M. T. Keane, “Remembering to forget: a competence-preserving case deletion policy for case-based reasoning systems”, In Proceedings of the 14th international joint conference on Artificial intelligence, vol. 1, pp. 377-382, 1995.</a:t>
                      </a:r>
                      <a:endParaRPr lang="en-US" sz="2000" dirty="0">
                        <a:effectLst/>
                      </a:endParaRPr>
                    </a:p>
                  </a:txBody>
                  <a:tcPr marL="55299" marR="55299" marT="55299" marB="55299">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055274089"/>
                  </a:ext>
                </a:extLst>
              </a:tr>
              <a:tr h="634473">
                <a:tc>
                  <a:txBody>
                    <a:bodyPr/>
                    <a:lstStyle/>
                    <a:p>
                      <a:pPr rtl="0" fontAlgn="t">
                        <a:spcBef>
                          <a:spcPts val="0"/>
                        </a:spcBef>
                        <a:spcAft>
                          <a:spcPts val="0"/>
                        </a:spcAft>
                      </a:pPr>
                      <a:r>
                        <a:rPr lang="en-US" altLang="zh-CN" sz="2000" b="0" i="0" u="none" strike="noStrike" dirty="0">
                          <a:solidFill>
                            <a:srgbClr val="000000"/>
                          </a:solidFill>
                          <a:effectLst/>
                          <a:latin typeface="Arial" panose="020B0604020202020204" pitchFamily="34" charset="0"/>
                        </a:rPr>
                        <a:t>[5]</a:t>
                      </a:r>
                      <a:endParaRPr lang="zh-CN" altLang="en-US" sz="2000" dirty="0">
                        <a:effectLst/>
                      </a:endParaRPr>
                    </a:p>
                  </a:txBody>
                  <a:tcPr marL="55299" marR="55299" marT="55299" marB="55299">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B. Smyth et al., “Picture perfect - </a:t>
                      </a:r>
                      <a:r>
                        <a:rPr lang="en-US" sz="2000" b="0" i="0" u="none" strike="noStrike" dirty="0" err="1">
                          <a:solidFill>
                            <a:srgbClr val="000000"/>
                          </a:solidFill>
                          <a:effectLst/>
                          <a:latin typeface="Arial" panose="020B0604020202020204" pitchFamily="34" charset="0"/>
                        </a:rPr>
                        <a:t>visualisation</a:t>
                      </a:r>
                      <a:r>
                        <a:rPr lang="en-US" sz="2000" b="0" i="0" u="none" strike="noStrike" dirty="0">
                          <a:solidFill>
                            <a:srgbClr val="000000"/>
                          </a:solidFill>
                          <a:effectLst/>
                          <a:latin typeface="Arial" panose="020B0604020202020204" pitchFamily="34" charset="0"/>
                        </a:rPr>
                        <a:t> techniques for case-based reasoning”, In Proceedings of the 14th European Conference on Artificial Intelligence, IOS Press, NLD, pp. 65-69, 2000.</a:t>
                      </a:r>
                      <a:endParaRPr lang="fr-FR" sz="2000" b="0" i="0" u="none" strike="noStrike" dirty="0">
                        <a:solidFill>
                          <a:srgbClr val="000000"/>
                        </a:solidFill>
                        <a:effectLst/>
                        <a:latin typeface="Arial" panose="020B0604020202020204" pitchFamily="34" charset="0"/>
                      </a:endParaRPr>
                    </a:p>
                  </a:txBody>
                  <a:tcPr marL="55299" marR="55299" marT="55299" marB="55299">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3214529"/>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000"/>
              <a:buFont typeface="Georgia"/>
              <a:buNone/>
            </a:pPr>
            <a:r>
              <a:rPr lang="fr-FR" dirty="0"/>
              <a:t>Contents</a:t>
            </a:r>
            <a:endParaRPr dirty="0"/>
          </a:p>
        </p:txBody>
      </p:sp>
      <p:sp>
        <p:nvSpPr>
          <p:cNvPr id="230" name="Google Shape;230;p4"/>
          <p:cNvSpPr txBox="1">
            <a:spLocks noGrp="1"/>
          </p:cNvSpPr>
          <p:nvPr>
            <p:ph type="body" idx="1"/>
          </p:nvPr>
        </p:nvSpPr>
        <p:spPr>
          <a:xfrm>
            <a:off x="1181098" y="2997200"/>
            <a:ext cx="6859117" cy="3326598"/>
          </a:xfrm>
          <a:prstGeom prst="rect">
            <a:avLst/>
          </a:prstGeom>
          <a:noFill/>
          <a:ln>
            <a:noFill/>
          </a:ln>
        </p:spPr>
        <p:txBody>
          <a:bodyPr spcFirstLastPara="1" wrap="square" lIns="91425" tIns="45700" rIns="91425" bIns="45700" anchor="t" anchorCtr="0">
            <a:normAutofit/>
          </a:bodyPr>
          <a:lstStyle/>
          <a:p>
            <a:pPr lvl="0" indent="-457200" algn="l" rtl="0">
              <a:lnSpc>
                <a:spcPct val="150000"/>
              </a:lnSpc>
              <a:spcBef>
                <a:spcPts val="0"/>
              </a:spcBef>
              <a:spcAft>
                <a:spcPts val="0"/>
              </a:spcAft>
              <a:buClr>
                <a:schemeClr val="lt1"/>
              </a:buClr>
              <a:buSzPts val="2600"/>
              <a:buFont typeface="Arial" panose="020B0604020202020204" pitchFamily="34" charset="0"/>
              <a:buChar char="•"/>
            </a:pPr>
            <a:r>
              <a:rPr lang="en-US" dirty="0"/>
              <a:t>Project </a:t>
            </a:r>
            <a:r>
              <a:rPr lang="fr-FR" dirty="0"/>
              <a:t>&amp; </a:t>
            </a:r>
            <a:r>
              <a:rPr lang="fr-FR" dirty="0" err="1"/>
              <a:t>Context</a:t>
            </a:r>
            <a:r>
              <a:rPr lang="fr-FR" dirty="0"/>
              <a:t> Introduction</a:t>
            </a:r>
            <a:endParaRPr lang="en-US" dirty="0"/>
          </a:p>
          <a:p>
            <a:pPr lvl="0" indent="-457200" algn="l" rtl="0">
              <a:lnSpc>
                <a:spcPct val="150000"/>
              </a:lnSpc>
              <a:spcBef>
                <a:spcPts val="0"/>
              </a:spcBef>
              <a:spcAft>
                <a:spcPts val="0"/>
              </a:spcAft>
              <a:buClr>
                <a:schemeClr val="lt1"/>
              </a:buClr>
              <a:buSzPts val="2600"/>
              <a:buFont typeface="Arial" panose="020B0604020202020204" pitchFamily="34" charset="0"/>
              <a:buChar char="•"/>
            </a:pPr>
            <a:r>
              <a:rPr lang="en-US" dirty="0"/>
              <a:t>State of Art</a:t>
            </a:r>
          </a:p>
          <a:p>
            <a:pPr lvl="0" indent="-457200" algn="l" rtl="0">
              <a:lnSpc>
                <a:spcPct val="150000"/>
              </a:lnSpc>
              <a:spcBef>
                <a:spcPts val="0"/>
              </a:spcBef>
              <a:spcAft>
                <a:spcPts val="0"/>
              </a:spcAft>
              <a:buClr>
                <a:schemeClr val="lt1"/>
              </a:buClr>
              <a:buSzPts val="2600"/>
              <a:buFont typeface="Arial" panose="020B0604020202020204" pitchFamily="34" charset="0"/>
              <a:buChar char="•"/>
            </a:pPr>
            <a:r>
              <a:rPr lang="en-US" dirty="0"/>
              <a:t>Investigation Methods</a:t>
            </a:r>
          </a:p>
          <a:p>
            <a:pPr lvl="0" indent="-457200" algn="l" rtl="0">
              <a:lnSpc>
                <a:spcPct val="150000"/>
              </a:lnSpc>
              <a:spcBef>
                <a:spcPts val="0"/>
              </a:spcBef>
              <a:spcAft>
                <a:spcPts val="0"/>
              </a:spcAft>
              <a:buClr>
                <a:schemeClr val="lt1"/>
              </a:buClr>
              <a:buSzPts val="2600"/>
              <a:buFont typeface="Arial" panose="020B0604020202020204" pitchFamily="34" charset="0"/>
              <a:buChar char="•"/>
            </a:pPr>
            <a:r>
              <a:rPr lang="en-US" dirty="0"/>
              <a:t>Results &amp; Analysis</a:t>
            </a:r>
          </a:p>
          <a:p>
            <a:pPr lvl="0" indent="-457200" algn="l" rtl="0">
              <a:lnSpc>
                <a:spcPct val="150000"/>
              </a:lnSpc>
              <a:spcBef>
                <a:spcPts val="0"/>
              </a:spcBef>
              <a:spcAft>
                <a:spcPts val="0"/>
              </a:spcAft>
              <a:buClr>
                <a:schemeClr val="lt1"/>
              </a:buClr>
              <a:buSzPts val="2600"/>
              <a:buFont typeface="Arial" panose="020B0604020202020204" pitchFamily="34" charset="0"/>
              <a:buChar char="•"/>
            </a:pPr>
            <a:r>
              <a:rPr lang="en-US" dirty="0"/>
              <a:t>Conclusion &amp; Perspectives</a:t>
            </a:r>
          </a:p>
        </p:txBody>
      </p:sp>
    </p:spTree>
    <p:extLst>
      <p:ext uri="{BB962C8B-B14F-4D97-AF65-F5344CB8AC3E}">
        <p14:creationId xmlns:p14="http://schemas.microsoft.com/office/powerpoint/2010/main" val="3044505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gced63e0495_0_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Arial"/>
              <a:buNone/>
            </a:pPr>
            <a:r>
              <a:rPr lang="fr-FR" dirty="0"/>
              <a:t>Project Introduction</a:t>
            </a:r>
          </a:p>
        </p:txBody>
      </p:sp>
      <p:sp>
        <p:nvSpPr>
          <p:cNvPr id="212" name="Google Shape;212;gced63e0495_0_0"/>
          <p:cNvSpPr txBox="1">
            <a:spLocks noGrp="1"/>
          </p:cNvSpPr>
          <p:nvPr>
            <p:ph type="body" idx="1"/>
          </p:nvPr>
        </p:nvSpPr>
        <p:spPr>
          <a:xfrm>
            <a:off x="1176547" y="3020805"/>
            <a:ext cx="10495397" cy="4376925"/>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spcFirstLastPara="1" wrap="square" lIns="91425" tIns="45700" rIns="91425" bIns="45700" anchor="t" anchorCtr="0">
            <a:normAutofit/>
          </a:bodyPr>
          <a:lstStyle/>
          <a:p>
            <a:pPr marL="0" lvl="0" indent="0" algn="l" rtl="0">
              <a:lnSpc>
                <a:spcPct val="100000"/>
              </a:lnSpc>
              <a:spcBef>
                <a:spcPts val="1000"/>
              </a:spcBef>
              <a:spcAft>
                <a:spcPts val="0"/>
              </a:spcAft>
              <a:buNone/>
            </a:pPr>
            <a:r>
              <a:rPr lang="fr-FR" sz="2400" b="1" dirty="0"/>
              <a:t>Project Issues:</a:t>
            </a:r>
            <a:endParaRPr sz="2400" b="1" dirty="0"/>
          </a:p>
          <a:p>
            <a:pPr marL="457200" lvl="0" indent="-406400" algn="l" rtl="0">
              <a:lnSpc>
                <a:spcPct val="100000"/>
              </a:lnSpc>
              <a:spcBef>
                <a:spcPts val="1000"/>
              </a:spcBef>
              <a:spcAft>
                <a:spcPts val="0"/>
              </a:spcAft>
              <a:buSzPts val="2800"/>
              <a:buChar char="•"/>
            </a:pPr>
            <a:r>
              <a:rPr lang="en-US" sz="2400" dirty="0"/>
              <a:t>Predictive Maintenance (PM) System</a:t>
            </a:r>
          </a:p>
          <a:p>
            <a:pPr indent="-406400">
              <a:lnSpc>
                <a:spcPct val="100000"/>
              </a:lnSpc>
              <a:buSzPts val="2800"/>
            </a:pPr>
            <a:r>
              <a:rPr lang="en-US" altLang="zh-CN" sz="2400" dirty="0"/>
              <a:t>Redundant Cases in the Case Base</a:t>
            </a:r>
          </a:p>
          <a:p>
            <a:pPr indent="-406400">
              <a:lnSpc>
                <a:spcPct val="100000"/>
              </a:lnSpc>
              <a:buSzPts val="2800"/>
            </a:pPr>
            <a:r>
              <a:rPr lang="en-US" altLang="zh-CN" sz="2400" dirty="0"/>
              <a:t>Improving Diversity of Retrieval</a:t>
            </a:r>
            <a:endParaRPr lang="en-US" altLang="zh-CN" sz="2600" dirty="0"/>
          </a:p>
          <a:p>
            <a:pPr indent="-406400">
              <a:lnSpc>
                <a:spcPct val="100000"/>
              </a:lnSpc>
              <a:buSzPts val="2800"/>
            </a:pPr>
            <a:r>
              <a:rPr lang="en-US" altLang="zh-CN" sz="2400" dirty="0"/>
              <a:t>Case Base Maintenance (CBM) Methods</a:t>
            </a:r>
          </a:p>
          <a:p>
            <a:pPr marL="50800" indent="0">
              <a:lnSpc>
                <a:spcPct val="100000"/>
              </a:lnSpc>
              <a:buSzPts val="2800"/>
              <a:buNone/>
            </a:pPr>
            <a:endParaRPr lang="en-US" altLang="zh-CN" sz="2600" dirty="0"/>
          </a:p>
        </p:txBody>
      </p:sp>
      <p:sp>
        <p:nvSpPr>
          <p:cNvPr id="213" name="Google Shape;213;gced63e0495_0_0"/>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fr-FR"/>
              <a:t>ISAE-SUPAERO</a:t>
            </a:r>
            <a:endParaRPr/>
          </a:p>
        </p:txBody>
      </p:sp>
      <p:sp>
        <p:nvSpPr>
          <p:cNvPr id="214" name="Google Shape;214;gced63e0495_0_0"/>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r>
              <a:rPr lang="fr-FR" dirty="0"/>
              <a:t>1</a:t>
            </a:r>
            <a:endParaRPr dirty="0"/>
          </a:p>
        </p:txBody>
      </p:sp>
      <p:sp>
        <p:nvSpPr>
          <p:cNvPr id="215" name="Google Shape;215;gced63e0495_0_0"/>
          <p:cNvSpPr txBox="1"/>
          <p:nvPr/>
        </p:nvSpPr>
        <p:spPr>
          <a:xfrm>
            <a:off x="848301" y="1001944"/>
            <a:ext cx="10495397" cy="1302890"/>
          </a:xfrm>
          <a:prstGeom prst="rect">
            <a:avLst/>
          </a:prstGeom>
          <a:ln>
            <a:headEnd type="none" w="sm" len="sm"/>
            <a:tailEnd type="none" w="sm" len="s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t" anchorCtr="0">
            <a:spAutoFit/>
          </a:bodyPr>
          <a:lstStyle/>
          <a:p>
            <a:pPr marL="0" marR="0" lvl="0" indent="0" algn="ctr" rtl="0">
              <a:lnSpc>
                <a:spcPct val="100000"/>
              </a:lnSpc>
              <a:spcBef>
                <a:spcPts val="1000"/>
              </a:spcBef>
              <a:spcAft>
                <a:spcPts val="1000"/>
              </a:spcAft>
              <a:buClr>
                <a:srgbClr val="000000"/>
              </a:buClr>
              <a:buSzPts val="2800"/>
              <a:buFont typeface="Arial"/>
              <a:buNone/>
            </a:pPr>
            <a:r>
              <a:rPr lang="fr-FR" sz="2800" b="1" i="0" u="none" strike="noStrike" cap="none" dirty="0">
                <a:solidFill>
                  <a:srgbClr val="FFFFFF"/>
                </a:solidFill>
                <a:latin typeface="Arial"/>
                <a:ea typeface="Arial"/>
                <a:cs typeface="Arial"/>
                <a:sym typeface="Arial"/>
              </a:rPr>
              <a:t>Goal:</a:t>
            </a:r>
            <a:r>
              <a:rPr lang="fr-FR" sz="2800" b="0" i="0" u="none" strike="noStrike" cap="none" dirty="0">
                <a:solidFill>
                  <a:srgbClr val="FFFFFF"/>
                </a:solidFill>
                <a:latin typeface="Arial"/>
                <a:ea typeface="Arial"/>
                <a:cs typeface="Arial"/>
                <a:sym typeface="Arial"/>
              </a:rPr>
              <a:t> </a:t>
            </a:r>
            <a:r>
              <a:rPr lang="fr-FR" sz="2800" dirty="0" err="1">
                <a:solidFill>
                  <a:srgbClr val="FFFFFF"/>
                </a:solidFill>
              </a:rPr>
              <a:t>Build</a:t>
            </a:r>
            <a:r>
              <a:rPr lang="fr-FR" sz="2800" dirty="0">
                <a:solidFill>
                  <a:srgbClr val="FFFFFF"/>
                </a:solidFill>
              </a:rPr>
              <a:t> a </a:t>
            </a:r>
            <a:r>
              <a:rPr lang="fr-FR" sz="2800" dirty="0" err="1">
                <a:solidFill>
                  <a:srgbClr val="FFFFFF"/>
                </a:solidFill>
              </a:rPr>
              <a:t>decision</a:t>
            </a:r>
            <a:r>
              <a:rPr lang="fr-FR" sz="2800" dirty="0">
                <a:solidFill>
                  <a:srgbClr val="FFFFFF"/>
                </a:solidFill>
              </a:rPr>
              <a:t> support system for </a:t>
            </a:r>
            <a:r>
              <a:rPr lang="fr-FR" sz="2800" dirty="0" err="1">
                <a:solidFill>
                  <a:srgbClr val="FFFFFF"/>
                </a:solidFill>
              </a:rPr>
              <a:t>complex</a:t>
            </a:r>
            <a:r>
              <a:rPr lang="fr-FR" sz="2800" dirty="0">
                <a:solidFill>
                  <a:srgbClr val="FFFFFF"/>
                </a:solidFill>
              </a:rPr>
              <a:t> system design </a:t>
            </a:r>
            <a:r>
              <a:rPr lang="fr-FR" sz="2800" dirty="0" err="1">
                <a:solidFill>
                  <a:srgbClr val="FFFFFF"/>
                </a:solidFill>
              </a:rPr>
              <a:t>using</a:t>
            </a:r>
            <a:r>
              <a:rPr lang="fr-FR" sz="2800" dirty="0">
                <a:solidFill>
                  <a:srgbClr val="FFFFFF"/>
                </a:solidFill>
              </a:rPr>
              <a:t> Case-</a:t>
            </a:r>
            <a:r>
              <a:rPr lang="fr-FR" sz="2800" dirty="0" err="1">
                <a:solidFill>
                  <a:srgbClr val="FFFFFF"/>
                </a:solidFill>
              </a:rPr>
              <a:t>Based</a:t>
            </a:r>
            <a:r>
              <a:rPr lang="fr-FR" sz="2800" dirty="0">
                <a:solidFill>
                  <a:srgbClr val="FFFFFF"/>
                </a:solidFill>
              </a:rPr>
              <a:t> </a:t>
            </a:r>
            <a:r>
              <a:rPr lang="fr-FR" sz="2800" dirty="0" err="1">
                <a:solidFill>
                  <a:srgbClr val="FFFFFF"/>
                </a:solidFill>
              </a:rPr>
              <a:t>Reasoning</a:t>
            </a:r>
            <a:r>
              <a:rPr lang="fr-FR" sz="2800" dirty="0">
                <a:solidFill>
                  <a:srgbClr val="FFFFFF"/>
                </a:solidFill>
              </a:rPr>
              <a:t> (CBR)</a:t>
            </a:r>
            <a:endParaRPr sz="1400" b="0" i="0" u="none" strike="noStrike" cap="none" dirty="0">
              <a:solidFill>
                <a:srgbClr val="FFFFFF"/>
              </a:solidFill>
              <a:latin typeface="Arial"/>
              <a:ea typeface="Arial"/>
              <a:cs typeface="Arial"/>
              <a:sym typeface="Arial"/>
            </a:endParaRPr>
          </a:p>
        </p:txBody>
      </p:sp>
      <p:pic>
        <p:nvPicPr>
          <p:cNvPr id="4" name="Image 3">
            <a:extLst>
              <a:ext uri="{FF2B5EF4-FFF2-40B4-BE49-F238E27FC236}">
                <a16:creationId xmlns:a16="http://schemas.microsoft.com/office/drawing/2014/main" id="{983F632A-047E-4B9A-AF1E-423DA1AC66F6}"/>
              </a:ext>
            </a:extLst>
          </p:cNvPr>
          <p:cNvPicPr>
            <a:picLocks noChangeAspect="1"/>
          </p:cNvPicPr>
          <p:nvPr/>
        </p:nvPicPr>
        <p:blipFill rotWithShape="1">
          <a:blip r:embed="rId3"/>
          <a:srcRect l="8975" t="7413"/>
          <a:stretch/>
        </p:blipFill>
        <p:spPr>
          <a:xfrm>
            <a:off x="7892716" y="2302928"/>
            <a:ext cx="3664875" cy="4285586"/>
          </a:xfrm>
          <a:prstGeom prst="rect">
            <a:avLst/>
          </a:prstGeom>
        </p:spPr>
      </p:pic>
      <p:sp>
        <p:nvSpPr>
          <p:cNvPr id="10" name="Google Shape;245;gced63e0495_0_206">
            <a:extLst>
              <a:ext uri="{FF2B5EF4-FFF2-40B4-BE49-F238E27FC236}">
                <a16:creationId xmlns:a16="http://schemas.microsoft.com/office/drawing/2014/main" id="{55DF9D28-3390-45AC-9D49-E03460D9F18C}"/>
              </a:ext>
            </a:extLst>
          </p:cNvPr>
          <p:cNvSpPr txBox="1"/>
          <p:nvPr/>
        </p:nvSpPr>
        <p:spPr>
          <a:xfrm>
            <a:off x="6714067" y="6368337"/>
            <a:ext cx="56067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fr-FR" sz="2000" b="1" i="1" u="none" strike="noStrike" cap="none" dirty="0">
                <a:solidFill>
                  <a:srgbClr val="000000"/>
                </a:solidFill>
                <a:latin typeface="Arial"/>
                <a:ea typeface="Arial"/>
                <a:cs typeface="Arial"/>
                <a:sym typeface="Arial"/>
              </a:rPr>
              <a:t>Figure </a:t>
            </a:r>
            <a:r>
              <a:rPr lang="fr-FR" sz="2000" b="1" i="1" dirty="0"/>
              <a:t>1</a:t>
            </a:r>
            <a:r>
              <a:rPr lang="fr-FR" sz="2000" b="0" i="1" u="none" strike="noStrike" cap="none" dirty="0">
                <a:solidFill>
                  <a:srgbClr val="000000"/>
                </a:solidFill>
                <a:latin typeface="Arial"/>
                <a:ea typeface="Arial"/>
                <a:cs typeface="Arial"/>
                <a:sym typeface="Arial"/>
              </a:rPr>
              <a:t> – </a:t>
            </a:r>
            <a:r>
              <a:rPr lang="fr-FR" sz="2000" i="1" dirty="0"/>
              <a:t>CBR cycle [1]</a:t>
            </a:r>
            <a:endParaRPr sz="2000" b="0" i="1"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00768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649BC991-24B4-4AA0-923E-FB60DA7219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20</a:t>
            </a:fld>
            <a:endParaRPr lang="fr-FR"/>
          </a:p>
        </p:txBody>
      </p:sp>
      <p:sp>
        <p:nvSpPr>
          <p:cNvPr id="5" name="Titre 4">
            <a:extLst>
              <a:ext uri="{FF2B5EF4-FFF2-40B4-BE49-F238E27FC236}">
                <a16:creationId xmlns:a16="http://schemas.microsoft.com/office/drawing/2014/main" id="{71B04491-8B86-4186-9088-7A78E0156A5E}"/>
              </a:ext>
            </a:extLst>
          </p:cNvPr>
          <p:cNvSpPr>
            <a:spLocks noGrp="1"/>
          </p:cNvSpPr>
          <p:nvPr>
            <p:ph type="title"/>
          </p:nvPr>
        </p:nvSpPr>
        <p:spPr/>
        <p:txBody>
          <a:bodyPr/>
          <a:lstStyle/>
          <a:p>
            <a:endParaRPr lang="fr-FR"/>
          </a:p>
        </p:txBody>
      </p:sp>
      <p:pic>
        <p:nvPicPr>
          <p:cNvPr id="7" name="Grafik 12">
            <a:extLst>
              <a:ext uri="{FF2B5EF4-FFF2-40B4-BE49-F238E27FC236}">
                <a16:creationId xmlns:a16="http://schemas.microsoft.com/office/drawing/2014/main" id="{F21F0CDD-AAAE-4792-9A2D-D712351087C7}"/>
              </a:ext>
            </a:extLst>
          </p:cNvPr>
          <p:cNvPicPr/>
          <p:nvPr/>
        </p:nvPicPr>
        <p:blipFill>
          <a:blip r:embed="rId2"/>
          <a:stretch>
            <a:fillRect/>
          </a:stretch>
        </p:blipFill>
        <p:spPr>
          <a:xfrm>
            <a:off x="1086050" y="1044248"/>
            <a:ext cx="10019899" cy="5813752"/>
          </a:xfrm>
          <a:prstGeom prst="rect">
            <a:avLst/>
          </a:prstGeom>
        </p:spPr>
      </p:pic>
    </p:spTree>
    <p:extLst>
      <p:ext uri="{BB962C8B-B14F-4D97-AF65-F5344CB8AC3E}">
        <p14:creationId xmlns:p14="http://schemas.microsoft.com/office/powerpoint/2010/main" val="14817203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3" name="Grafik 2">
            <a:extLst>
              <a:ext uri="{FF2B5EF4-FFF2-40B4-BE49-F238E27FC236}">
                <a16:creationId xmlns:a16="http://schemas.microsoft.com/office/drawing/2014/main" id="{10B882DF-1CB3-4BB4-9B5D-B5CA1EED559D}"/>
              </a:ext>
            </a:extLst>
          </p:cNvPr>
          <p:cNvPicPr>
            <a:picLocks noChangeAspect="1"/>
          </p:cNvPicPr>
          <p:nvPr/>
        </p:nvPicPr>
        <p:blipFill>
          <a:blip r:embed="rId3"/>
          <a:stretch>
            <a:fillRect/>
          </a:stretch>
        </p:blipFill>
        <p:spPr>
          <a:xfrm>
            <a:off x="971532" y="2159637"/>
            <a:ext cx="10515599" cy="211079"/>
          </a:xfrm>
          <a:prstGeom prst="rect">
            <a:avLst/>
          </a:prstGeom>
        </p:spPr>
      </p:pic>
      <p:sp>
        <p:nvSpPr>
          <p:cNvPr id="211" name="Google Shape;211;gced63e0495_0_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Arial"/>
              <a:buNone/>
            </a:pPr>
            <a:r>
              <a:rPr lang="fr-FR" dirty="0"/>
              <a:t>Project Introduction</a:t>
            </a:r>
          </a:p>
        </p:txBody>
      </p:sp>
      <p:sp>
        <p:nvSpPr>
          <p:cNvPr id="212" name="Google Shape;212;gced63e0495_0_0"/>
          <p:cNvSpPr txBox="1">
            <a:spLocks noGrp="1"/>
          </p:cNvSpPr>
          <p:nvPr>
            <p:ph type="body" idx="1"/>
          </p:nvPr>
        </p:nvSpPr>
        <p:spPr>
          <a:xfrm>
            <a:off x="971532" y="2370715"/>
            <a:ext cx="10495397" cy="4376925"/>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spcFirstLastPara="1" wrap="square" lIns="91425" tIns="45700" rIns="91425" bIns="45700" anchor="t" anchorCtr="0">
            <a:normAutofit/>
          </a:bodyPr>
          <a:lstStyle/>
          <a:p>
            <a:pPr marL="0" lvl="0" indent="0" algn="l" rtl="0">
              <a:lnSpc>
                <a:spcPct val="100000"/>
              </a:lnSpc>
              <a:spcBef>
                <a:spcPts val="1000"/>
              </a:spcBef>
              <a:spcAft>
                <a:spcPts val="0"/>
              </a:spcAft>
              <a:buNone/>
            </a:pPr>
            <a:r>
              <a:rPr lang="fr-FR" sz="2400" b="1" dirty="0"/>
              <a:t>Project Issues:</a:t>
            </a:r>
            <a:endParaRPr sz="2400" b="1" dirty="0"/>
          </a:p>
          <a:p>
            <a:pPr marL="457200" lvl="0" indent="-406400" algn="l" rtl="0">
              <a:lnSpc>
                <a:spcPct val="100000"/>
              </a:lnSpc>
              <a:spcBef>
                <a:spcPts val="1000"/>
              </a:spcBef>
              <a:spcAft>
                <a:spcPts val="0"/>
              </a:spcAft>
              <a:buSzPts val="2800"/>
              <a:buChar char="•"/>
            </a:pPr>
            <a:r>
              <a:rPr lang="en-US" sz="2400" dirty="0"/>
              <a:t>Predictive Maintenance (PM) System</a:t>
            </a:r>
          </a:p>
          <a:p>
            <a:pPr marL="457200" lvl="0" indent="-406400" algn="l" rtl="0">
              <a:lnSpc>
                <a:spcPct val="100000"/>
              </a:lnSpc>
              <a:spcBef>
                <a:spcPts val="1000"/>
              </a:spcBef>
              <a:spcAft>
                <a:spcPts val="0"/>
              </a:spcAft>
              <a:buSzPts val="2800"/>
              <a:buChar char="•"/>
            </a:pPr>
            <a:r>
              <a:rPr lang="en-US" sz="2400" dirty="0"/>
              <a:t>Case Representation &amp; Similarity Assessment</a:t>
            </a:r>
          </a:p>
          <a:p>
            <a:pPr indent="-406400">
              <a:lnSpc>
                <a:spcPct val="100000"/>
              </a:lnSpc>
              <a:buSzPts val="2800"/>
            </a:pPr>
            <a:r>
              <a:rPr lang="en-US" altLang="zh-CN" sz="2400" dirty="0"/>
              <a:t>Improving Diversity of Retrieval</a:t>
            </a:r>
          </a:p>
          <a:p>
            <a:pPr indent="-406400">
              <a:lnSpc>
                <a:spcPct val="100000"/>
              </a:lnSpc>
              <a:buSzPts val="2800"/>
            </a:pPr>
            <a:endParaRPr lang="en-US" altLang="zh-CN" sz="2400" dirty="0"/>
          </a:p>
          <a:p>
            <a:pPr indent="-406400">
              <a:lnSpc>
                <a:spcPct val="100000"/>
              </a:lnSpc>
              <a:buSzPts val="2800"/>
            </a:pPr>
            <a:endParaRPr lang="en-US" altLang="zh-CN" sz="2400" dirty="0"/>
          </a:p>
          <a:p>
            <a:pPr marL="50800" indent="0">
              <a:lnSpc>
                <a:spcPct val="100000"/>
              </a:lnSpc>
              <a:buSzPts val="2800"/>
              <a:buNone/>
            </a:pPr>
            <a:endParaRPr lang="en-US" altLang="zh-CN" sz="2600" dirty="0"/>
          </a:p>
          <a:p>
            <a:pPr indent="-406400">
              <a:lnSpc>
                <a:spcPct val="100000"/>
              </a:lnSpc>
              <a:buSzPts val="2800"/>
            </a:pPr>
            <a:r>
              <a:rPr lang="en-US" altLang="zh-CN" sz="2400" dirty="0"/>
              <a:t>Case Base Maintenance Methods</a:t>
            </a:r>
          </a:p>
          <a:p>
            <a:pPr marL="50800" indent="0">
              <a:lnSpc>
                <a:spcPct val="100000"/>
              </a:lnSpc>
              <a:buSzPts val="2800"/>
              <a:buNone/>
            </a:pPr>
            <a:endParaRPr lang="en-US" altLang="zh-CN" sz="2600" dirty="0"/>
          </a:p>
        </p:txBody>
      </p:sp>
      <p:sp>
        <p:nvSpPr>
          <p:cNvPr id="213" name="Google Shape;213;gced63e0495_0_0"/>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fr-FR"/>
              <a:t>ISAE-SUPAERO</a:t>
            </a:r>
            <a:endParaRPr/>
          </a:p>
        </p:txBody>
      </p:sp>
      <p:sp>
        <p:nvSpPr>
          <p:cNvPr id="214" name="Google Shape;214;gced63e0495_0_0"/>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r>
              <a:rPr lang="fr-FR" dirty="0"/>
              <a:t>1</a:t>
            </a:r>
            <a:endParaRPr dirty="0"/>
          </a:p>
        </p:txBody>
      </p:sp>
      <p:sp>
        <p:nvSpPr>
          <p:cNvPr id="215" name="Google Shape;215;gced63e0495_0_0"/>
          <p:cNvSpPr txBox="1"/>
          <p:nvPr/>
        </p:nvSpPr>
        <p:spPr>
          <a:xfrm>
            <a:off x="971647" y="1068227"/>
            <a:ext cx="10515600" cy="1302890"/>
          </a:xfrm>
          <a:prstGeom prst="rect">
            <a:avLst/>
          </a:prstGeom>
          <a:solidFill>
            <a:srgbClr val="122372"/>
          </a:solidFill>
          <a:ln w="9525" cap="flat" cmpd="sng">
            <a:no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1000"/>
              </a:spcBef>
              <a:spcAft>
                <a:spcPts val="1000"/>
              </a:spcAft>
              <a:buClr>
                <a:srgbClr val="000000"/>
              </a:buClr>
              <a:buSzPts val="2800"/>
              <a:buFont typeface="Arial"/>
              <a:buNone/>
            </a:pPr>
            <a:r>
              <a:rPr lang="fr-FR" sz="2800" b="1" i="0" u="none" strike="noStrike" cap="none" dirty="0">
                <a:solidFill>
                  <a:srgbClr val="FFFFFF"/>
                </a:solidFill>
                <a:latin typeface="Arial"/>
                <a:ea typeface="Arial"/>
                <a:cs typeface="Arial"/>
                <a:sym typeface="Arial"/>
              </a:rPr>
              <a:t>Goal:</a:t>
            </a:r>
            <a:r>
              <a:rPr lang="fr-FR" sz="2800" b="0" i="0" u="none" strike="noStrike" cap="none" dirty="0">
                <a:solidFill>
                  <a:srgbClr val="FFFFFF"/>
                </a:solidFill>
                <a:latin typeface="Arial"/>
                <a:ea typeface="Arial"/>
                <a:cs typeface="Arial"/>
                <a:sym typeface="Arial"/>
              </a:rPr>
              <a:t> </a:t>
            </a:r>
            <a:r>
              <a:rPr lang="fr-FR" sz="2800" dirty="0" err="1">
                <a:solidFill>
                  <a:srgbClr val="FFFFFF"/>
                </a:solidFill>
              </a:rPr>
              <a:t>Build</a:t>
            </a:r>
            <a:r>
              <a:rPr lang="fr-FR" sz="2800" dirty="0">
                <a:solidFill>
                  <a:srgbClr val="FFFFFF"/>
                </a:solidFill>
              </a:rPr>
              <a:t> a </a:t>
            </a:r>
            <a:r>
              <a:rPr lang="fr-FR" sz="2800" dirty="0" err="1">
                <a:solidFill>
                  <a:srgbClr val="FFFFFF"/>
                </a:solidFill>
              </a:rPr>
              <a:t>decision</a:t>
            </a:r>
            <a:r>
              <a:rPr lang="fr-FR" sz="2800" dirty="0">
                <a:solidFill>
                  <a:srgbClr val="FFFFFF"/>
                </a:solidFill>
              </a:rPr>
              <a:t> support system for </a:t>
            </a:r>
            <a:r>
              <a:rPr lang="fr-FR" sz="2800" dirty="0" err="1">
                <a:solidFill>
                  <a:srgbClr val="FFFFFF"/>
                </a:solidFill>
              </a:rPr>
              <a:t>complex</a:t>
            </a:r>
            <a:r>
              <a:rPr lang="fr-FR" sz="2800" dirty="0">
                <a:solidFill>
                  <a:srgbClr val="FFFFFF"/>
                </a:solidFill>
              </a:rPr>
              <a:t> system design </a:t>
            </a:r>
            <a:r>
              <a:rPr lang="fr-FR" sz="2800" dirty="0" err="1">
                <a:solidFill>
                  <a:srgbClr val="FFFFFF"/>
                </a:solidFill>
              </a:rPr>
              <a:t>using</a:t>
            </a:r>
            <a:r>
              <a:rPr lang="fr-FR" sz="2800" dirty="0">
                <a:solidFill>
                  <a:srgbClr val="FFFFFF"/>
                </a:solidFill>
              </a:rPr>
              <a:t> Case-</a:t>
            </a:r>
            <a:r>
              <a:rPr lang="fr-FR" sz="2800" dirty="0" err="1">
                <a:solidFill>
                  <a:srgbClr val="FFFFFF"/>
                </a:solidFill>
              </a:rPr>
              <a:t>Based</a:t>
            </a:r>
            <a:r>
              <a:rPr lang="fr-FR" sz="2800" dirty="0">
                <a:solidFill>
                  <a:srgbClr val="FFFFFF"/>
                </a:solidFill>
              </a:rPr>
              <a:t> </a:t>
            </a:r>
            <a:r>
              <a:rPr lang="fr-FR" sz="2800" dirty="0" err="1">
                <a:solidFill>
                  <a:srgbClr val="FFFFFF"/>
                </a:solidFill>
              </a:rPr>
              <a:t>Reasoning</a:t>
            </a:r>
            <a:r>
              <a:rPr lang="fr-FR" sz="2800" dirty="0">
                <a:solidFill>
                  <a:srgbClr val="FFFFFF"/>
                </a:solidFill>
              </a:rPr>
              <a:t> (CBR)</a:t>
            </a:r>
            <a:endParaRPr sz="1400" b="0" i="0" u="none" strike="noStrike" cap="none" dirty="0">
              <a:solidFill>
                <a:srgbClr val="FFFFFF"/>
              </a:solidFill>
              <a:latin typeface="Arial"/>
              <a:ea typeface="Arial"/>
              <a:cs typeface="Arial"/>
              <a:sym typeface="Arial"/>
            </a:endParaRPr>
          </a:p>
        </p:txBody>
      </p:sp>
      <p:sp>
        <p:nvSpPr>
          <p:cNvPr id="8" name="Textfeld 19">
            <a:extLst>
              <a:ext uri="{FF2B5EF4-FFF2-40B4-BE49-F238E27FC236}">
                <a16:creationId xmlns:a16="http://schemas.microsoft.com/office/drawing/2014/main" id="{292B2024-1DD1-4203-ABDC-9CE96F88F10A}"/>
              </a:ext>
            </a:extLst>
          </p:cNvPr>
          <p:cNvSpPr txBox="1"/>
          <p:nvPr/>
        </p:nvSpPr>
        <p:spPr>
          <a:xfrm>
            <a:off x="1557867" y="4544834"/>
            <a:ext cx="4961465" cy="1323439"/>
          </a:xfrm>
          <a:prstGeom prst="rect">
            <a:avLst/>
          </a:prstGeom>
          <a:noFill/>
        </p:spPr>
        <p:txBody>
          <a:bodyPr wrap="square">
            <a:spAutoFit/>
          </a:bodyPr>
          <a:lstStyle/>
          <a:p>
            <a:pPr marL="514350" indent="-514350">
              <a:buSzPct val="84000"/>
              <a:buFont typeface="+mj-lt"/>
              <a:buAutoNum type="alphaLcParenR"/>
            </a:pPr>
            <a:r>
              <a:rPr lang="en-US" altLang="zh-CN" sz="2000" dirty="0">
                <a:solidFill>
                  <a:schemeClr val="dk1"/>
                </a:solidFill>
                <a:hlinkClick r:id="" action="ppaction://noaction">
                  <a:extLst>
                    <a:ext uri="{A12FA001-AC4F-418D-AE19-62706E023703}">
                      <ahyp:hlinkClr xmlns:ahyp="http://schemas.microsoft.com/office/drawing/2018/hyperlinkcolor" val="tx"/>
                    </a:ext>
                  </a:extLst>
                </a:hlinkClick>
              </a:rPr>
              <a:t>Diversification by Elimination</a:t>
            </a:r>
            <a:endParaRPr lang="en-US" altLang="zh-CN" sz="2000" dirty="0">
              <a:solidFill>
                <a:schemeClr val="dk1"/>
              </a:solidFill>
            </a:endParaRPr>
          </a:p>
          <a:p>
            <a:pPr marL="514350" indent="-514350">
              <a:buSzPct val="84000"/>
              <a:buFont typeface="+mj-lt"/>
              <a:buAutoNum type="alphaLcParenR"/>
            </a:pPr>
            <a:r>
              <a:rPr lang="en-US" altLang="zh-CN" sz="2000" dirty="0">
                <a:solidFill>
                  <a:schemeClr val="dk1"/>
                </a:solidFill>
                <a:hlinkClick r:id="" action="ppaction://noaction">
                  <a:extLst>
                    <a:ext uri="{A12FA001-AC4F-418D-AE19-62706E023703}">
                      <ahyp:hlinkClr xmlns:ahyp="http://schemas.microsoft.com/office/drawing/2018/hyperlinkcolor" val="tx"/>
                    </a:ext>
                  </a:extLst>
                </a:hlinkClick>
              </a:rPr>
              <a:t>The Bounded Greedy Selection (BGS) algorithm</a:t>
            </a:r>
            <a:r>
              <a:rPr lang="en-US" altLang="zh-CN" sz="2000" dirty="0">
                <a:solidFill>
                  <a:schemeClr val="dk1"/>
                </a:solidFill>
              </a:rPr>
              <a:t> (Quality Metrics)</a:t>
            </a:r>
          </a:p>
          <a:p>
            <a:pPr marL="514350" indent="-514350">
              <a:buSzPct val="84000"/>
              <a:buFont typeface="+mj-lt"/>
              <a:buAutoNum type="alphaLcParenR"/>
            </a:pPr>
            <a:r>
              <a:rPr lang="en-US" altLang="zh-CN" sz="2000" dirty="0">
                <a:solidFill>
                  <a:schemeClr val="dk1"/>
                </a:solidFill>
                <a:hlinkClick r:id="" action="ppaction://noaction">
                  <a:extLst>
                    <a:ext uri="{A12FA001-AC4F-418D-AE19-62706E023703}">
                      <ahyp:hlinkClr xmlns:ahyp="http://schemas.microsoft.com/office/drawing/2018/hyperlinkcolor" val="tx"/>
                    </a:ext>
                  </a:extLst>
                </a:hlinkClick>
              </a:rPr>
              <a:t>Abstraction &amp; generalized cases</a:t>
            </a:r>
            <a:endParaRPr lang="zh-CN" altLang="en-US" sz="2000" dirty="0">
              <a:solidFill>
                <a:schemeClr val="dk1"/>
              </a:solidFill>
            </a:endParaRPr>
          </a:p>
        </p:txBody>
      </p:sp>
      <p:pic>
        <p:nvPicPr>
          <p:cNvPr id="4" name="Image 3">
            <a:extLst>
              <a:ext uri="{FF2B5EF4-FFF2-40B4-BE49-F238E27FC236}">
                <a16:creationId xmlns:a16="http://schemas.microsoft.com/office/drawing/2014/main" id="{983F632A-047E-4B9A-AF1E-423DA1AC66F6}"/>
              </a:ext>
            </a:extLst>
          </p:cNvPr>
          <p:cNvPicPr>
            <a:picLocks noChangeAspect="1"/>
          </p:cNvPicPr>
          <p:nvPr/>
        </p:nvPicPr>
        <p:blipFill rotWithShape="1">
          <a:blip r:embed="rId4"/>
          <a:srcRect l="8975" t="7413"/>
          <a:stretch/>
        </p:blipFill>
        <p:spPr>
          <a:xfrm>
            <a:off x="7892716" y="2453030"/>
            <a:ext cx="3536513" cy="4135484"/>
          </a:xfrm>
          <a:prstGeom prst="rect">
            <a:avLst/>
          </a:prstGeom>
        </p:spPr>
      </p:pic>
      <p:sp>
        <p:nvSpPr>
          <p:cNvPr id="10" name="Google Shape;245;gced63e0495_0_206">
            <a:extLst>
              <a:ext uri="{FF2B5EF4-FFF2-40B4-BE49-F238E27FC236}">
                <a16:creationId xmlns:a16="http://schemas.microsoft.com/office/drawing/2014/main" id="{55DF9D28-3390-45AC-9D49-E03460D9F18C}"/>
              </a:ext>
            </a:extLst>
          </p:cNvPr>
          <p:cNvSpPr txBox="1"/>
          <p:nvPr/>
        </p:nvSpPr>
        <p:spPr>
          <a:xfrm>
            <a:off x="6714067" y="6368337"/>
            <a:ext cx="56067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fr-FR" sz="2000" b="1" i="1" u="none" strike="noStrike" cap="none" dirty="0">
                <a:solidFill>
                  <a:srgbClr val="000000"/>
                </a:solidFill>
                <a:latin typeface="Arial"/>
                <a:ea typeface="Arial"/>
                <a:cs typeface="Arial"/>
                <a:sym typeface="Arial"/>
              </a:rPr>
              <a:t>Figure </a:t>
            </a:r>
            <a:r>
              <a:rPr lang="fr-FR" sz="2000" b="1" i="1" dirty="0"/>
              <a:t>1</a:t>
            </a:r>
            <a:r>
              <a:rPr lang="fr-FR" sz="2000" b="0" i="1" u="none" strike="noStrike" cap="none" dirty="0">
                <a:solidFill>
                  <a:srgbClr val="000000"/>
                </a:solidFill>
                <a:latin typeface="Arial"/>
                <a:ea typeface="Arial"/>
                <a:cs typeface="Arial"/>
                <a:sym typeface="Arial"/>
              </a:rPr>
              <a:t> – </a:t>
            </a:r>
            <a:r>
              <a:rPr lang="fr-FR" sz="2000" i="1" dirty="0"/>
              <a:t>CBR cycle</a:t>
            </a:r>
            <a:endParaRPr sz="2000" b="0" i="1"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045246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221;p6">
            <a:extLst>
              <a:ext uri="{FF2B5EF4-FFF2-40B4-BE49-F238E27FC236}">
                <a16:creationId xmlns:a16="http://schemas.microsoft.com/office/drawing/2014/main" id="{B908F587-9E19-4C4F-A223-07F5A85CD337}"/>
              </a:ext>
            </a:extLst>
          </p:cNvPr>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dirty="0"/>
              <a:t>ISAE-SUPAERO</a:t>
            </a:r>
            <a:endParaRPr dirty="0"/>
          </a:p>
        </p:txBody>
      </p:sp>
      <p:sp>
        <p:nvSpPr>
          <p:cNvPr id="4" name="Foliennummernplatzhalter 3">
            <a:extLst>
              <a:ext uri="{FF2B5EF4-FFF2-40B4-BE49-F238E27FC236}">
                <a16:creationId xmlns:a16="http://schemas.microsoft.com/office/drawing/2014/main" id="{D7060618-EC26-40F1-BABC-A3C71E81A4DB}"/>
              </a:ext>
            </a:extLst>
          </p:cNvPr>
          <p:cNvSpPr>
            <a:spLocks noGrp="1"/>
          </p:cNvSpPr>
          <p:nvPr>
            <p:ph type="sldNum" idx="12"/>
          </p:nvPr>
        </p:nvSpPr>
        <p:spPr/>
        <p:txBody>
          <a:bodyPr/>
          <a:lstStyle/>
          <a:p>
            <a:pPr marL="0" lvl="0" indent="0" algn="r" rtl="0">
              <a:spcBef>
                <a:spcPts val="0"/>
              </a:spcBef>
              <a:spcAft>
                <a:spcPts val="0"/>
              </a:spcAft>
              <a:buNone/>
            </a:pPr>
            <a:r>
              <a:rPr lang="fr-FR" dirty="0"/>
              <a:t>3</a:t>
            </a:r>
          </a:p>
        </p:txBody>
      </p:sp>
      <p:sp>
        <p:nvSpPr>
          <p:cNvPr id="5" name="Titel 4">
            <a:extLst>
              <a:ext uri="{FF2B5EF4-FFF2-40B4-BE49-F238E27FC236}">
                <a16:creationId xmlns:a16="http://schemas.microsoft.com/office/drawing/2014/main" id="{D6E7B52D-0A3D-4502-B35B-EEBB58D27477}"/>
              </a:ext>
            </a:extLst>
          </p:cNvPr>
          <p:cNvSpPr>
            <a:spLocks noGrp="1"/>
          </p:cNvSpPr>
          <p:nvPr>
            <p:ph type="title"/>
          </p:nvPr>
        </p:nvSpPr>
        <p:spPr/>
        <p:txBody>
          <a:bodyPr/>
          <a:lstStyle/>
          <a:p>
            <a:r>
              <a:rPr lang="en-US" altLang="zh-CN" dirty="0"/>
              <a:t>Attributes in Description Space</a:t>
            </a:r>
            <a:endParaRPr lang="zh-CN" altLang="en-US" dirty="0"/>
          </a:p>
        </p:txBody>
      </p:sp>
      <p:pic>
        <p:nvPicPr>
          <p:cNvPr id="8" name="Grafik 7">
            <a:extLst>
              <a:ext uri="{FF2B5EF4-FFF2-40B4-BE49-F238E27FC236}">
                <a16:creationId xmlns:a16="http://schemas.microsoft.com/office/drawing/2014/main" id="{9520997D-D291-462E-B75E-AD80CD711FED}"/>
              </a:ext>
            </a:extLst>
          </p:cNvPr>
          <p:cNvPicPr>
            <a:picLocks noChangeAspect="1"/>
          </p:cNvPicPr>
          <p:nvPr/>
        </p:nvPicPr>
        <p:blipFill>
          <a:blip r:embed="rId2"/>
          <a:stretch>
            <a:fillRect/>
          </a:stretch>
        </p:blipFill>
        <p:spPr>
          <a:xfrm>
            <a:off x="3801066" y="1648525"/>
            <a:ext cx="7849576" cy="4390441"/>
          </a:xfrm>
          <a:prstGeom prst="rect">
            <a:avLst/>
          </a:prstGeom>
        </p:spPr>
      </p:pic>
      <p:sp>
        <p:nvSpPr>
          <p:cNvPr id="7" name="Textfeld 6">
            <a:extLst>
              <a:ext uri="{FF2B5EF4-FFF2-40B4-BE49-F238E27FC236}">
                <a16:creationId xmlns:a16="http://schemas.microsoft.com/office/drawing/2014/main" id="{1DBDE705-6B72-4DAF-B7C3-9A48296DA3E9}"/>
              </a:ext>
            </a:extLst>
          </p:cNvPr>
          <p:cNvSpPr txBox="1"/>
          <p:nvPr/>
        </p:nvSpPr>
        <p:spPr>
          <a:xfrm>
            <a:off x="416795" y="1648525"/>
            <a:ext cx="3278142" cy="3170099"/>
          </a:xfrm>
          <a:prstGeom prst="rect">
            <a:avLst/>
          </a:prstGeom>
          <a:noFill/>
        </p:spPr>
        <p:txBody>
          <a:bodyPr wrap="square">
            <a:spAutoFit/>
          </a:bodyPr>
          <a:lstStyle/>
          <a:p>
            <a:pPr marL="342900" indent="-342900">
              <a:buFont typeface="Wingdings" panose="05000000000000000000" pitchFamily="2" charset="2"/>
              <a:buChar char="Ø"/>
            </a:pPr>
            <a:r>
              <a:rPr lang="en-GB" altLang="zh-CN" sz="2000" dirty="0"/>
              <a:t>P</a:t>
            </a:r>
            <a:r>
              <a:rPr lang="fr-FR" altLang="zh-CN" sz="2000" dirty="0" err="1"/>
              <a:t>redictive</a:t>
            </a:r>
            <a:r>
              <a:rPr lang="fr-FR" altLang="zh-CN" sz="2000" dirty="0"/>
              <a:t> Maintenance Case Base</a:t>
            </a:r>
          </a:p>
          <a:p>
            <a:pPr marL="342900" indent="-342900">
              <a:buFont typeface="Wingdings" panose="05000000000000000000" pitchFamily="2" charset="2"/>
              <a:buChar char="Ø"/>
            </a:pPr>
            <a:r>
              <a:rPr lang="en-GB" altLang="zh-CN" sz="2000" dirty="0"/>
              <a:t>Attribute-Value Representation</a:t>
            </a:r>
          </a:p>
          <a:p>
            <a:pPr marL="342900" indent="-342900">
              <a:buFont typeface="Wingdings" panose="05000000000000000000" pitchFamily="2" charset="2"/>
              <a:buChar char="Ø"/>
            </a:pPr>
            <a:r>
              <a:rPr lang="en-GB" altLang="zh-CN" sz="2000" dirty="0"/>
              <a:t>19 attributes to describe each case</a:t>
            </a:r>
          </a:p>
          <a:p>
            <a:pPr marL="342900" indent="-342900">
              <a:buFont typeface="Wingdings" panose="05000000000000000000" pitchFamily="2" charset="2"/>
              <a:buChar char="Ø"/>
            </a:pPr>
            <a:r>
              <a:rPr lang="en-GB" altLang="zh-CN" sz="2000" dirty="0"/>
              <a:t>5 attributes in description space</a:t>
            </a:r>
          </a:p>
          <a:p>
            <a:pPr marL="342900" indent="-342900">
              <a:buFont typeface="Wingdings" panose="05000000000000000000" pitchFamily="2" charset="2"/>
              <a:buChar char="Ø"/>
            </a:pPr>
            <a:r>
              <a:rPr lang="en-GB" altLang="zh-CN" sz="2000" dirty="0"/>
              <a:t>6 attributes in solution space</a:t>
            </a:r>
          </a:p>
        </p:txBody>
      </p:sp>
    </p:spTree>
    <p:extLst>
      <p:ext uri="{BB962C8B-B14F-4D97-AF65-F5344CB8AC3E}">
        <p14:creationId xmlns:p14="http://schemas.microsoft.com/office/powerpoint/2010/main" val="759747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221;p6">
            <a:extLst>
              <a:ext uri="{FF2B5EF4-FFF2-40B4-BE49-F238E27FC236}">
                <a16:creationId xmlns:a16="http://schemas.microsoft.com/office/drawing/2014/main" id="{B908F587-9E19-4C4F-A223-07F5A85CD337}"/>
              </a:ext>
            </a:extLst>
          </p:cNvPr>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dirty="0"/>
              <a:t>ISAE-SUPAERO</a:t>
            </a:r>
            <a:endParaRPr dirty="0"/>
          </a:p>
        </p:txBody>
      </p:sp>
      <p:sp>
        <p:nvSpPr>
          <p:cNvPr id="4" name="Foliennummernplatzhalter 3">
            <a:extLst>
              <a:ext uri="{FF2B5EF4-FFF2-40B4-BE49-F238E27FC236}">
                <a16:creationId xmlns:a16="http://schemas.microsoft.com/office/drawing/2014/main" id="{D7060618-EC26-40F1-BABC-A3C71E81A4DB}"/>
              </a:ext>
            </a:extLst>
          </p:cNvPr>
          <p:cNvSpPr>
            <a:spLocks noGrp="1"/>
          </p:cNvSpPr>
          <p:nvPr>
            <p:ph type="sldNum" idx="12"/>
          </p:nvPr>
        </p:nvSpPr>
        <p:spPr/>
        <p:txBody>
          <a:bodyPr/>
          <a:lstStyle/>
          <a:p>
            <a:pPr marL="0" lvl="0" indent="0" algn="r" rtl="0">
              <a:spcBef>
                <a:spcPts val="0"/>
              </a:spcBef>
              <a:spcAft>
                <a:spcPts val="0"/>
              </a:spcAft>
              <a:buNone/>
            </a:pPr>
            <a:r>
              <a:rPr lang="fr-FR" dirty="0"/>
              <a:t>3</a:t>
            </a:r>
          </a:p>
        </p:txBody>
      </p:sp>
      <p:sp>
        <p:nvSpPr>
          <p:cNvPr id="5" name="Titel 4">
            <a:extLst>
              <a:ext uri="{FF2B5EF4-FFF2-40B4-BE49-F238E27FC236}">
                <a16:creationId xmlns:a16="http://schemas.microsoft.com/office/drawing/2014/main" id="{D6E7B52D-0A3D-4502-B35B-EEBB58D27477}"/>
              </a:ext>
            </a:extLst>
          </p:cNvPr>
          <p:cNvSpPr>
            <a:spLocks noGrp="1"/>
          </p:cNvSpPr>
          <p:nvPr>
            <p:ph type="title"/>
          </p:nvPr>
        </p:nvSpPr>
        <p:spPr/>
        <p:txBody>
          <a:bodyPr/>
          <a:lstStyle/>
          <a:p>
            <a:r>
              <a:rPr lang="en-US" altLang="zh-CN" dirty="0"/>
              <a:t>Attributes in Description Space</a:t>
            </a:r>
            <a:endParaRPr lang="zh-CN" altLang="en-US" dirty="0"/>
          </a:p>
        </p:txBody>
      </p:sp>
      <p:pic>
        <p:nvPicPr>
          <p:cNvPr id="8" name="Grafik 7">
            <a:extLst>
              <a:ext uri="{FF2B5EF4-FFF2-40B4-BE49-F238E27FC236}">
                <a16:creationId xmlns:a16="http://schemas.microsoft.com/office/drawing/2014/main" id="{9520997D-D291-462E-B75E-AD80CD711FED}"/>
              </a:ext>
            </a:extLst>
          </p:cNvPr>
          <p:cNvPicPr>
            <a:picLocks noChangeAspect="1"/>
          </p:cNvPicPr>
          <p:nvPr/>
        </p:nvPicPr>
        <p:blipFill>
          <a:blip r:embed="rId2"/>
          <a:stretch>
            <a:fillRect/>
          </a:stretch>
        </p:blipFill>
        <p:spPr>
          <a:xfrm>
            <a:off x="3801066" y="1648525"/>
            <a:ext cx="7849576" cy="4390441"/>
          </a:xfrm>
          <a:prstGeom prst="rect">
            <a:avLst/>
          </a:prstGeom>
        </p:spPr>
      </p:pic>
      <p:sp>
        <p:nvSpPr>
          <p:cNvPr id="7" name="Textfeld 6">
            <a:extLst>
              <a:ext uri="{FF2B5EF4-FFF2-40B4-BE49-F238E27FC236}">
                <a16:creationId xmlns:a16="http://schemas.microsoft.com/office/drawing/2014/main" id="{1DBDE705-6B72-4DAF-B7C3-9A48296DA3E9}"/>
              </a:ext>
            </a:extLst>
          </p:cNvPr>
          <p:cNvSpPr txBox="1"/>
          <p:nvPr/>
        </p:nvSpPr>
        <p:spPr>
          <a:xfrm>
            <a:off x="416795" y="1648525"/>
            <a:ext cx="3278142" cy="3170099"/>
          </a:xfrm>
          <a:prstGeom prst="rect">
            <a:avLst/>
          </a:prstGeom>
          <a:noFill/>
        </p:spPr>
        <p:txBody>
          <a:bodyPr wrap="square">
            <a:spAutoFit/>
          </a:bodyPr>
          <a:lstStyle/>
          <a:p>
            <a:pPr marL="342900" indent="-342900">
              <a:buFont typeface="Wingdings" panose="05000000000000000000" pitchFamily="2" charset="2"/>
              <a:buChar char="Ø"/>
            </a:pPr>
            <a:r>
              <a:rPr lang="en-GB" altLang="zh-CN" sz="2000" dirty="0"/>
              <a:t>P</a:t>
            </a:r>
            <a:r>
              <a:rPr lang="fr-FR" altLang="zh-CN" sz="2000" dirty="0" err="1"/>
              <a:t>redictive</a:t>
            </a:r>
            <a:r>
              <a:rPr lang="fr-FR" altLang="zh-CN" sz="2000" dirty="0"/>
              <a:t> Maintenance Case Base</a:t>
            </a:r>
          </a:p>
          <a:p>
            <a:pPr marL="342900" indent="-342900">
              <a:buFont typeface="Wingdings" panose="05000000000000000000" pitchFamily="2" charset="2"/>
              <a:buChar char="Ø"/>
            </a:pPr>
            <a:r>
              <a:rPr lang="en-GB" altLang="zh-CN" sz="2000" dirty="0"/>
              <a:t>Attribute-Value Representation</a:t>
            </a:r>
          </a:p>
          <a:p>
            <a:pPr marL="342900" indent="-342900">
              <a:buFont typeface="Wingdings" panose="05000000000000000000" pitchFamily="2" charset="2"/>
              <a:buChar char="Ø"/>
            </a:pPr>
            <a:r>
              <a:rPr lang="en-GB" altLang="zh-CN" sz="2000" dirty="0"/>
              <a:t>19 attributes to describe each case</a:t>
            </a:r>
          </a:p>
          <a:p>
            <a:pPr marL="342900" indent="-342900">
              <a:buFont typeface="Wingdings" panose="05000000000000000000" pitchFamily="2" charset="2"/>
              <a:buChar char="Ø"/>
            </a:pPr>
            <a:r>
              <a:rPr lang="en-GB" altLang="zh-CN" sz="2000" dirty="0"/>
              <a:t>5 attributes in description space</a:t>
            </a:r>
          </a:p>
          <a:p>
            <a:pPr marL="342900" indent="-342900">
              <a:buFont typeface="Wingdings" panose="05000000000000000000" pitchFamily="2" charset="2"/>
              <a:buChar char="Ø"/>
            </a:pPr>
            <a:r>
              <a:rPr lang="en-GB" altLang="zh-CN" sz="2000" dirty="0"/>
              <a:t>6 attributes in solution space</a:t>
            </a:r>
          </a:p>
        </p:txBody>
      </p:sp>
      <p:pic>
        <p:nvPicPr>
          <p:cNvPr id="3" name="Image 2">
            <a:extLst>
              <a:ext uri="{FF2B5EF4-FFF2-40B4-BE49-F238E27FC236}">
                <a16:creationId xmlns:a16="http://schemas.microsoft.com/office/drawing/2014/main" id="{73869725-5D6D-4A40-859F-3417F61E3EDD}"/>
              </a:ext>
            </a:extLst>
          </p:cNvPr>
          <p:cNvPicPr>
            <a:picLocks noChangeAspect="1"/>
          </p:cNvPicPr>
          <p:nvPr/>
        </p:nvPicPr>
        <p:blipFill>
          <a:blip r:embed="rId3"/>
          <a:stretch>
            <a:fillRect/>
          </a:stretch>
        </p:blipFill>
        <p:spPr>
          <a:xfrm>
            <a:off x="6031731" y="1180071"/>
            <a:ext cx="6054140" cy="3193726"/>
          </a:xfrm>
          <a:prstGeom prst="rect">
            <a:avLst/>
          </a:prstGeom>
        </p:spPr>
      </p:pic>
      <p:cxnSp>
        <p:nvCxnSpPr>
          <p:cNvPr id="6" name="Connecteur droit 5">
            <a:extLst>
              <a:ext uri="{FF2B5EF4-FFF2-40B4-BE49-F238E27FC236}">
                <a16:creationId xmlns:a16="http://schemas.microsoft.com/office/drawing/2014/main" id="{6E899721-14EF-4B34-8656-0A039287D4B0}"/>
              </a:ext>
            </a:extLst>
          </p:cNvPr>
          <p:cNvCxnSpPr>
            <a:cxnSpLocks/>
          </p:cNvCxnSpPr>
          <p:nvPr/>
        </p:nvCxnSpPr>
        <p:spPr>
          <a:xfrm flipV="1">
            <a:off x="5744633" y="1180071"/>
            <a:ext cx="287098" cy="24934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Connecteur droit 10">
            <a:extLst>
              <a:ext uri="{FF2B5EF4-FFF2-40B4-BE49-F238E27FC236}">
                <a16:creationId xmlns:a16="http://schemas.microsoft.com/office/drawing/2014/main" id="{FC0E8FB4-10CB-41FE-808C-AC09AB33FF11}"/>
              </a:ext>
            </a:extLst>
          </p:cNvPr>
          <p:cNvCxnSpPr>
            <a:cxnSpLocks/>
          </p:cNvCxnSpPr>
          <p:nvPr/>
        </p:nvCxnSpPr>
        <p:spPr>
          <a:xfrm>
            <a:off x="5782733" y="4007992"/>
            <a:ext cx="313267" cy="325967"/>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7930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11" name="Grafik 10">
            <a:extLst>
              <a:ext uri="{FF2B5EF4-FFF2-40B4-BE49-F238E27FC236}">
                <a16:creationId xmlns:a16="http://schemas.microsoft.com/office/drawing/2014/main" id="{76637C79-E6C6-4E17-9F50-8ABBB6DDA033}"/>
              </a:ext>
            </a:extLst>
          </p:cNvPr>
          <p:cNvPicPr/>
          <p:nvPr/>
        </p:nvPicPr>
        <p:blipFill rotWithShape="1">
          <a:blip r:embed="rId3"/>
          <a:srcRect b="22155"/>
          <a:stretch/>
        </p:blipFill>
        <p:spPr bwMode="auto">
          <a:xfrm>
            <a:off x="6549162" y="2617889"/>
            <a:ext cx="5230331" cy="2879937"/>
          </a:xfrm>
          <a:prstGeom prst="rect">
            <a:avLst/>
          </a:prstGeom>
          <a:ln>
            <a:noFill/>
          </a:ln>
          <a:extLst>
            <a:ext uri="{53640926-AAD7-44D8-BBD7-CCE9431645EC}">
              <a14:shadowObscured xmlns:a14="http://schemas.microsoft.com/office/drawing/2010/main"/>
            </a:ext>
          </a:extLst>
        </p:spPr>
      </p:pic>
      <p:sp>
        <p:nvSpPr>
          <p:cNvPr id="221" name="Google Shape;221;p6"/>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dirty="0"/>
              <a:t>ISAE-SUPAERO</a:t>
            </a:r>
            <a:endParaRPr dirty="0"/>
          </a:p>
        </p:txBody>
      </p:sp>
      <p:sp>
        <p:nvSpPr>
          <p:cNvPr id="222" name="Google Shape;222;p6"/>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r>
              <a:rPr lang="fr-FR" dirty="0"/>
              <a:t>4</a:t>
            </a:r>
            <a:endParaRPr dirty="0"/>
          </a:p>
        </p:txBody>
      </p:sp>
      <p:sp>
        <p:nvSpPr>
          <p:cNvPr id="220" name="Google Shape;220;p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Arial"/>
              <a:buNone/>
            </a:pPr>
            <a:r>
              <a:rPr lang="fr-FR" altLang="zh-CN" dirty="0"/>
              <a:t> </a:t>
            </a:r>
            <a:r>
              <a:rPr lang="fr-FR" altLang="zh-CN" dirty="0" err="1"/>
              <a:t>Generalized</a:t>
            </a:r>
            <a:r>
              <a:rPr lang="fr-FR" altLang="zh-CN" dirty="0"/>
              <a:t> Cases</a:t>
            </a:r>
            <a:endParaRPr dirty="0"/>
          </a:p>
        </p:txBody>
      </p:sp>
      <p:pic>
        <p:nvPicPr>
          <p:cNvPr id="8" name="Grafik 7">
            <a:extLst>
              <a:ext uri="{FF2B5EF4-FFF2-40B4-BE49-F238E27FC236}">
                <a16:creationId xmlns:a16="http://schemas.microsoft.com/office/drawing/2014/main" id="{29CC2C3D-B87F-464D-B217-966F4401A72B}"/>
              </a:ext>
            </a:extLst>
          </p:cNvPr>
          <p:cNvPicPr/>
          <p:nvPr/>
        </p:nvPicPr>
        <p:blipFill>
          <a:blip r:embed="rId4"/>
          <a:stretch>
            <a:fillRect/>
          </a:stretch>
        </p:blipFill>
        <p:spPr>
          <a:xfrm>
            <a:off x="196469" y="2973417"/>
            <a:ext cx="6381549" cy="2680893"/>
          </a:xfrm>
          <a:prstGeom prst="rect">
            <a:avLst/>
          </a:prstGeom>
        </p:spPr>
      </p:pic>
      <p:sp>
        <p:nvSpPr>
          <p:cNvPr id="10" name="Google Shape;224;p6">
            <a:extLst>
              <a:ext uri="{FF2B5EF4-FFF2-40B4-BE49-F238E27FC236}">
                <a16:creationId xmlns:a16="http://schemas.microsoft.com/office/drawing/2014/main" id="{CE9F17A9-7A50-4648-97F0-75FE9CEC4186}"/>
              </a:ext>
            </a:extLst>
          </p:cNvPr>
          <p:cNvSpPr txBox="1"/>
          <p:nvPr/>
        </p:nvSpPr>
        <p:spPr>
          <a:xfrm>
            <a:off x="10465" y="5304098"/>
            <a:ext cx="6567553" cy="492412"/>
          </a:xfrm>
          <a:prstGeom prst="rect">
            <a:avLst/>
          </a:prstGeom>
          <a:solidFill>
            <a:schemeClr val="bg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FR" sz="2000" b="1" i="1" dirty="0"/>
              <a:t>Figure 3: </a:t>
            </a:r>
            <a:r>
              <a:rPr lang="fr-FR" sz="2000" i="1" dirty="0" err="1"/>
              <a:t>Different</a:t>
            </a:r>
            <a:r>
              <a:rPr lang="fr-FR" sz="2000" i="1" dirty="0"/>
              <a:t> Types of </a:t>
            </a:r>
            <a:r>
              <a:rPr lang="fr-FR" sz="2000" i="1" dirty="0" err="1"/>
              <a:t>Generalized</a:t>
            </a:r>
            <a:r>
              <a:rPr lang="fr-FR" sz="2000" i="1" dirty="0"/>
              <a:t> Cases [5]</a:t>
            </a:r>
            <a:endParaRPr sz="2000" i="1" dirty="0"/>
          </a:p>
        </p:txBody>
      </p:sp>
      <p:sp>
        <p:nvSpPr>
          <p:cNvPr id="12" name="Textfeld 11">
            <a:extLst>
              <a:ext uri="{FF2B5EF4-FFF2-40B4-BE49-F238E27FC236}">
                <a16:creationId xmlns:a16="http://schemas.microsoft.com/office/drawing/2014/main" id="{05F608D6-72D8-437A-8E71-91349F1C5343}"/>
              </a:ext>
            </a:extLst>
          </p:cNvPr>
          <p:cNvSpPr txBox="1"/>
          <p:nvPr/>
        </p:nvSpPr>
        <p:spPr>
          <a:xfrm>
            <a:off x="6833633" y="5378115"/>
            <a:ext cx="5230331" cy="400110"/>
          </a:xfrm>
          <a:prstGeom prst="rect">
            <a:avLst/>
          </a:prstGeom>
          <a:noFill/>
        </p:spPr>
        <p:txBody>
          <a:bodyPr wrap="square">
            <a:spAutoFit/>
          </a:bodyPr>
          <a:lstStyle/>
          <a:p>
            <a:r>
              <a:rPr lang="en-GB" altLang="zh-CN" sz="2000" b="1" i="1" dirty="0"/>
              <a:t>Figure 4: </a:t>
            </a:r>
            <a:r>
              <a:rPr lang="en-GB" altLang="zh-CN" sz="2000" i="1" dirty="0"/>
              <a:t>Abstraction and generalization [6]</a:t>
            </a:r>
            <a:endParaRPr lang="zh-CN" altLang="en-US" sz="2000" i="1" dirty="0"/>
          </a:p>
        </p:txBody>
      </p:sp>
      <p:sp>
        <p:nvSpPr>
          <p:cNvPr id="14" name="Textfeld 13">
            <a:extLst>
              <a:ext uri="{FF2B5EF4-FFF2-40B4-BE49-F238E27FC236}">
                <a16:creationId xmlns:a16="http://schemas.microsoft.com/office/drawing/2014/main" id="{4CDD7EB6-F7C6-4388-8BB8-E0809B81B71C}"/>
              </a:ext>
            </a:extLst>
          </p:cNvPr>
          <p:cNvSpPr txBox="1"/>
          <p:nvPr/>
        </p:nvSpPr>
        <p:spPr>
          <a:xfrm>
            <a:off x="6578018" y="1462716"/>
            <a:ext cx="5406519" cy="1354217"/>
          </a:xfrm>
          <a:prstGeom prst="rect">
            <a:avLst/>
          </a:prstGeom>
          <a:noFill/>
        </p:spPr>
        <p:txBody>
          <a:bodyPr wrap="square">
            <a:spAutoFit/>
          </a:bodyPr>
          <a:lstStyle/>
          <a:p>
            <a:pPr marL="285750" indent="-285750">
              <a:buFont typeface="Arial" panose="020B0604020202020204" pitchFamily="34" charset="0"/>
              <a:buChar char="•"/>
            </a:pPr>
            <a:r>
              <a:rPr lang="en-US" altLang="zh-CN" sz="2000" dirty="0"/>
              <a:t>A </a:t>
            </a:r>
            <a:r>
              <a:rPr lang="zh-CN" altLang="en-US" sz="2000" dirty="0"/>
              <a:t>projection to a subset of the attributes</a:t>
            </a:r>
            <a:endParaRPr lang="en-US" altLang="zh-CN" sz="2000" dirty="0"/>
          </a:p>
          <a:p>
            <a:pPr marL="285750" indent="-285750">
              <a:buFont typeface="Arial" panose="020B0604020202020204" pitchFamily="34" charset="0"/>
              <a:buChar char="•"/>
            </a:pPr>
            <a:r>
              <a:rPr lang="en-US" altLang="zh-CN" sz="2000" dirty="0"/>
              <a:t>R</a:t>
            </a:r>
            <a:r>
              <a:rPr lang="zh-CN" altLang="en-US" sz="2000" dirty="0"/>
              <a:t>emoving less significant ones.</a:t>
            </a:r>
            <a:endParaRPr lang="en-US" altLang="zh-CN" sz="2000" dirty="0"/>
          </a:p>
          <a:p>
            <a:pPr marL="285750" indent="-285750">
              <a:buFont typeface="Arial" panose="020B0604020202020204" pitchFamily="34" charset="0"/>
              <a:buChar char="•"/>
            </a:pPr>
            <a:r>
              <a:rPr lang="zh-CN" altLang="en-US" sz="2000" dirty="0"/>
              <a:t>Several levels (or layers) of abstraction  </a:t>
            </a:r>
          </a:p>
          <a:p>
            <a:pPr marL="285750" indent="-285750">
              <a:buFont typeface="Arial" panose="020B0604020202020204" pitchFamily="34" charset="0"/>
              <a:buChar char="•"/>
            </a:pPr>
            <a:endParaRPr lang="zh-CN" altLang="en-US" sz="2200" dirty="0"/>
          </a:p>
        </p:txBody>
      </p:sp>
      <p:sp>
        <p:nvSpPr>
          <p:cNvPr id="16" name="Textfeld 15">
            <a:extLst>
              <a:ext uri="{FF2B5EF4-FFF2-40B4-BE49-F238E27FC236}">
                <a16:creationId xmlns:a16="http://schemas.microsoft.com/office/drawing/2014/main" id="{3FECB787-B2DB-41F5-9900-51C0C6920551}"/>
              </a:ext>
            </a:extLst>
          </p:cNvPr>
          <p:cNvSpPr txBox="1"/>
          <p:nvPr/>
        </p:nvSpPr>
        <p:spPr>
          <a:xfrm>
            <a:off x="-163984" y="7140793"/>
            <a:ext cx="5400107" cy="1758879"/>
          </a:xfrm>
          <a:prstGeom prst="rect">
            <a:avLst/>
          </a:prstGeom>
          <a:noFill/>
        </p:spPr>
        <p:txBody>
          <a:bodyPr wrap="square">
            <a:spAutoFit/>
          </a:bodyPr>
          <a:lstStyle/>
          <a:p>
            <a:pPr marL="800100" indent="-342900">
              <a:lnSpc>
                <a:spcPct val="110000"/>
              </a:lnSpc>
              <a:buFont typeface="Arial" panose="020B0604020202020204" pitchFamily="34" charset="0"/>
              <a:buChar char="•"/>
            </a:pPr>
            <a:r>
              <a:rPr lang="en-GB" altLang="zh-CN" sz="2000" dirty="0">
                <a:solidFill>
                  <a:srgbClr val="000000"/>
                </a:solidFill>
              </a:rPr>
              <a:t>Point case (gc1)</a:t>
            </a:r>
          </a:p>
          <a:p>
            <a:pPr marL="800100" indent="-342900">
              <a:lnSpc>
                <a:spcPct val="110000"/>
              </a:lnSpc>
              <a:buFont typeface="Arial" panose="020B0604020202020204" pitchFamily="34" charset="0"/>
              <a:buChar char="•"/>
            </a:pPr>
            <a:r>
              <a:rPr lang="en-GB" altLang="zh-CN" sz="2000" dirty="0">
                <a:solidFill>
                  <a:srgbClr val="000000"/>
                </a:solidFill>
              </a:rPr>
              <a:t>Constant lesson (gc2)</a:t>
            </a:r>
          </a:p>
          <a:p>
            <a:pPr marL="800100" indent="-342900">
              <a:lnSpc>
                <a:spcPct val="110000"/>
              </a:lnSpc>
              <a:buFont typeface="Arial" panose="020B0604020202020204" pitchFamily="34" charset="0"/>
              <a:buChar char="•"/>
            </a:pPr>
            <a:r>
              <a:rPr lang="en-GB" altLang="zh-CN" sz="2000" dirty="0">
                <a:solidFill>
                  <a:srgbClr val="000000"/>
                </a:solidFill>
              </a:rPr>
              <a:t>Functional lesson (gc3)</a:t>
            </a:r>
          </a:p>
          <a:p>
            <a:pPr marL="800100" indent="-342900">
              <a:lnSpc>
                <a:spcPct val="110000"/>
              </a:lnSpc>
              <a:buFont typeface="Arial" panose="020B0604020202020204" pitchFamily="34" charset="0"/>
              <a:buChar char="•"/>
            </a:pPr>
            <a:r>
              <a:rPr lang="en-GB" altLang="zh-CN" sz="2000" dirty="0">
                <a:solidFill>
                  <a:srgbClr val="000000"/>
                </a:solidFill>
              </a:rPr>
              <a:t>Independent alternative lessons (gc4)</a:t>
            </a:r>
          </a:p>
          <a:p>
            <a:pPr marL="800100" indent="-342900">
              <a:lnSpc>
                <a:spcPct val="110000"/>
              </a:lnSpc>
              <a:buFont typeface="Arial" panose="020B0604020202020204" pitchFamily="34" charset="0"/>
              <a:buChar char="•"/>
            </a:pPr>
            <a:r>
              <a:rPr lang="en-GB" altLang="zh-CN" sz="2000" dirty="0">
                <a:solidFill>
                  <a:srgbClr val="000000"/>
                </a:solidFill>
              </a:rPr>
              <a:t>Dependent alternative lessons (gc5).</a:t>
            </a:r>
            <a:endParaRPr lang="en-GB" altLang="zh-CN" sz="2000" dirty="0"/>
          </a:p>
        </p:txBody>
      </p:sp>
      <p:sp>
        <p:nvSpPr>
          <p:cNvPr id="19" name="Textfeld 18">
            <a:extLst>
              <a:ext uri="{FF2B5EF4-FFF2-40B4-BE49-F238E27FC236}">
                <a16:creationId xmlns:a16="http://schemas.microsoft.com/office/drawing/2014/main" id="{3CF113F7-76DD-4948-8A08-2BFA1DDA0513}"/>
              </a:ext>
            </a:extLst>
          </p:cNvPr>
          <p:cNvSpPr txBox="1"/>
          <p:nvPr/>
        </p:nvSpPr>
        <p:spPr>
          <a:xfrm>
            <a:off x="729713" y="1698972"/>
            <a:ext cx="6286500" cy="400110"/>
          </a:xfrm>
          <a:prstGeom prst="rect">
            <a:avLst/>
          </a:prstGeom>
          <a:noFill/>
        </p:spPr>
        <p:txBody>
          <a:bodyPr wrap="square">
            <a:spAutoFit/>
          </a:bodyPr>
          <a:lstStyle/>
          <a:p>
            <a:pPr marL="342900" indent="-342900">
              <a:buFont typeface="Wingdings" panose="05000000000000000000" pitchFamily="2" charset="2"/>
              <a:buChar char="Ø"/>
            </a:pPr>
            <a:r>
              <a:rPr lang="en-US" altLang="zh-CN" sz="2000" dirty="0"/>
              <a:t>To </a:t>
            </a:r>
            <a:r>
              <a:rPr lang="zh-CN" altLang="en-US" sz="2000" dirty="0"/>
              <a:t>reduce the size of the case base.</a:t>
            </a:r>
            <a:endParaRPr lang="en-US" altLang="zh-CN" sz="2000" dirty="0"/>
          </a:p>
        </p:txBody>
      </p:sp>
    </p:spTree>
    <p:extLst>
      <p:ext uri="{BB962C8B-B14F-4D97-AF65-F5344CB8AC3E}">
        <p14:creationId xmlns:p14="http://schemas.microsoft.com/office/powerpoint/2010/main" val="2066580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2" name="Google Shape;222;p6"/>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r>
              <a:rPr lang="fr-FR" dirty="0"/>
              <a:t>8</a:t>
            </a:r>
            <a:endParaRPr dirty="0"/>
          </a:p>
        </p:txBody>
      </p:sp>
      <p:sp>
        <p:nvSpPr>
          <p:cNvPr id="220" name="Google Shape;220;p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Arial"/>
              <a:buNone/>
            </a:pPr>
            <a:r>
              <a:rPr lang="en-US" altLang="zh-CN" dirty="0"/>
              <a:t>Case Base Visualization (CBV)</a:t>
            </a:r>
          </a:p>
        </p:txBody>
      </p:sp>
      <p:sp>
        <p:nvSpPr>
          <p:cNvPr id="16" name="Textfeld 15">
            <a:extLst>
              <a:ext uri="{FF2B5EF4-FFF2-40B4-BE49-F238E27FC236}">
                <a16:creationId xmlns:a16="http://schemas.microsoft.com/office/drawing/2014/main" id="{3FECB787-B2DB-41F5-9900-51C0C6920551}"/>
              </a:ext>
            </a:extLst>
          </p:cNvPr>
          <p:cNvSpPr txBox="1"/>
          <p:nvPr/>
        </p:nvSpPr>
        <p:spPr>
          <a:xfrm>
            <a:off x="12844433" y="897081"/>
            <a:ext cx="5400107" cy="404663"/>
          </a:xfrm>
          <a:prstGeom prst="rect">
            <a:avLst/>
          </a:prstGeom>
          <a:noFill/>
        </p:spPr>
        <p:txBody>
          <a:bodyPr wrap="square">
            <a:spAutoFit/>
          </a:bodyPr>
          <a:lstStyle/>
          <a:p>
            <a:pPr marL="800100" indent="-342900">
              <a:lnSpc>
                <a:spcPct val="110000"/>
              </a:lnSpc>
              <a:buFont typeface="Arial" panose="020B0604020202020204" pitchFamily="34" charset="0"/>
              <a:buChar char="•"/>
            </a:pPr>
            <a:endParaRPr lang="en-GB" altLang="zh-CN" sz="2000" dirty="0"/>
          </a:p>
        </p:txBody>
      </p:sp>
      <p:sp>
        <p:nvSpPr>
          <p:cNvPr id="4" name="Rectangle 1">
            <a:extLst>
              <a:ext uri="{FF2B5EF4-FFF2-40B4-BE49-F238E27FC236}">
                <a16:creationId xmlns:a16="http://schemas.microsoft.com/office/drawing/2014/main" id="{3A9E99BF-27AA-4AA0-AB4B-B68999086A33}"/>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AutoShape 2">
            <a:extLst>
              <a:ext uri="{FF2B5EF4-FFF2-40B4-BE49-F238E27FC236}">
                <a16:creationId xmlns:a16="http://schemas.microsoft.com/office/drawing/2014/main" id="{2145ACB5-872E-46B0-8CB3-2FB2F8FB6F4A}"/>
              </a:ext>
            </a:extLst>
          </p:cNvPr>
          <p:cNvSpPr>
            <a:spLocks noChangeAspect="1" noChangeArrowheads="1"/>
          </p:cNvSpPr>
          <p:nvPr/>
        </p:nvSpPr>
        <p:spPr bwMode="auto">
          <a:xfrm>
            <a:off x="1120775"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6" name="AutoShape 3">
            <a:extLst>
              <a:ext uri="{FF2B5EF4-FFF2-40B4-BE49-F238E27FC236}">
                <a16:creationId xmlns:a16="http://schemas.microsoft.com/office/drawing/2014/main" id="{BD3AFA63-99F3-45A2-B1D0-7B9240B1F287}"/>
              </a:ext>
            </a:extLst>
          </p:cNvPr>
          <p:cNvSpPr>
            <a:spLocks noChangeAspect="1" noChangeArrowheads="1"/>
          </p:cNvSpPr>
          <p:nvPr/>
        </p:nvSpPr>
        <p:spPr bwMode="auto">
          <a:xfrm>
            <a:off x="1120775" y="411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1" name="Google Shape;224;p6">
            <a:extLst>
              <a:ext uri="{FF2B5EF4-FFF2-40B4-BE49-F238E27FC236}">
                <a16:creationId xmlns:a16="http://schemas.microsoft.com/office/drawing/2014/main" id="{5C0671CC-2E81-405B-86F8-4F60C875118D}"/>
              </a:ext>
            </a:extLst>
          </p:cNvPr>
          <p:cNvSpPr txBox="1"/>
          <p:nvPr/>
        </p:nvSpPr>
        <p:spPr>
          <a:xfrm>
            <a:off x="5557034" y="5384968"/>
            <a:ext cx="6976088"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FR" sz="1800" b="1" i="1" dirty="0"/>
              <a:t>Figure 4</a:t>
            </a:r>
            <a:r>
              <a:rPr lang="fr-FR" sz="1800" i="1" dirty="0"/>
              <a:t> – </a:t>
            </a:r>
            <a:r>
              <a:rPr lang="en-US" sz="1800" i="1" dirty="0"/>
              <a:t>The Force-Directed Graph-Drawing algorithm [5] </a:t>
            </a:r>
            <a:endParaRPr sz="1800" i="1" dirty="0"/>
          </a:p>
        </p:txBody>
      </p:sp>
      <p:pic>
        <p:nvPicPr>
          <p:cNvPr id="7" name="Image 6">
            <a:extLst>
              <a:ext uri="{FF2B5EF4-FFF2-40B4-BE49-F238E27FC236}">
                <a16:creationId xmlns:a16="http://schemas.microsoft.com/office/drawing/2014/main" id="{4A7EF809-508A-423E-9659-D92903FC4A94}"/>
              </a:ext>
            </a:extLst>
          </p:cNvPr>
          <p:cNvPicPr>
            <a:picLocks noChangeAspect="1"/>
          </p:cNvPicPr>
          <p:nvPr/>
        </p:nvPicPr>
        <p:blipFill>
          <a:blip r:embed="rId3"/>
          <a:stretch>
            <a:fillRect/>
          </a:stretch>
        </p:blipFill>
        <p:spPr>
          <a:xfrm>
            <a:off x="6491950" y="2634143"/>
            <a:ext cx="5106256" cy="2689139"/>
          </a:xfrm>
          <a:prstGeom prst="rect">
            <a:avLst/>
          </a:prstGeom>
        </p:spPr>
      </p:pic>
      <p:sp>
        <p:nvSpPr>
          <p:cNvPr id="14" name="ZoneTexte 13">
            <a:extLst>
              <a:ext uri="{FF2B5EF4-FFF2-40B4-BE49-F238E27FC236}">
                <a16:creationId xmlns:a16="http://schemas.microsoft.com/office/drawing/2014/main" id="{09BDBACF-5D68-4355-A60E-01F687C2FFC7}"/>
              </a:ext>
            </a:extLst>
          </p:cNvPr>
          <p:cNvSpPr txBox="1"/>
          <p:nvPr/>
        </p:nvSpPr>
        <p:spPr>
          <a:xfrm>
            <a:off x="593794" y="5154741"/>
            <a:ext cx="5106256" cy="707886"/>
          </a:xfrm>
          <a:prstGeom prst="rect">
            <a:avLst/>
          </a:prstGeom>
          <a:noFill/>
        </p:spPr>
        <p:txBody>
          <a:bodyPr wrap="square">
            <a:spAutoFit/>
          </a:bodyPr>
          <a:lstStyle/>
          <a:p>
            <a:pPr marL="285750" indent="-285750">
              <a:buFont typeface="Wingdings" panose="05000000000000000000" pitchFamily="2" charset="2"/>
              <a:buChar char="Ø"/>
            </a:pPr>
            <a:r>
              <a:rPr lang="fr-FR" sz="2000" dirty="0" err="1"/>
              <a:t>Pearson’s</a:t>
            </a:r>
            <a:r>
              <a:rPr lang="fr-FR" sz="2000" dirty="0"/>
              <a:t> </a:t>
            </a:r>
            <a:r>
              <a:rPr lang="fr-FR" sz="2000" dirty="0" err="1"/>
              <a:t>correlation</a:t>
            </a:r>
            <a:r>
              <a:rPr lang="fr-FR" sz="2000" dirty="0"/>
              <a:t> </a:t>
            </a:r>
            <a:r>
              <a:rPr lang="fr-FR" sz="2000" dirty="0" err="1"/>
              <a:t>coefﬁcient</a:t>
            </a:r>
            <a:r>
              <a:rPr lang="fr-FR" sz="2000" dirty="0"/>
              <a:t> &amp; </a:t>
            </a:r>
            <a:r>
              <a:rPr lang="fr-FR" sz="2000" dirty="0" err="1"/>
              <a:t>Spearman’s</a:t>
            </a:r>
            <a:r>
              <a:rPr lang="fr-FR" sz="2000" dirty="0"/>
              <a:t> </a:t>
            </a:r>
            <a:r>
              <a:rPr lang="fr-FR" sz="2000" dirty="0" err="1"/>
              <a:t>rank</a:t>
            </a:r>
            <a:r>
              <a:rPr lang="fr-FR" sz="2000" dirty="0"/>
              <a:t> </a:t>
            </a:r>
            <a:r>
              <a:rPr lang="fr-FR" sz="2000" dirty="0" err="1"/>
              <a:t>correlation</a:t>
            </a:r>
            <a:r>
              <a:rPr lang="fr-FR" sz="2000" dirty="0"/>
              <a:t> </a:t>
            </a:r>
            <a:r>
              <a:rPr lang="fr-FR" sz="2000" dirty="0" err="1"/>
              <a:t>coefﬁcient</a:t>
            </a:r>
            <a:r>
              <a:rPr lang="fr-FR" sz="2000" dirty="0"/>
              <a:t> </a:t>
            </a:r>
          </a:p>
        </p:txBody>
      </p:sp>
      <p:pic>
        <p:nvPicPr>
          <p:cNvPr id="12" name="Image 11">
            <a:extLst>
              <a:ext uri="{FF2B5EF4-FFF2-40B4-BE49-F238E27FC236}">
                <a16:creationId xmlns:a16="http://schemas.microsoft.com/office/drawing/2014/main" id="{3A45F5F4-5777-4F69-84FF-106D00D9C28E}"/>
              </a:ext>
            </a:extLst>
          </p:cNvPr>
          <p:cNvPicPr>
            <a:picLocks noChangeAspect="1"/>
          </p:cNvPicPr>
          <p:nvPr/>
        </p:nvPicPr>
        <p:blipFill>
          <a:blip r:embed="rId4"/>
          <a:stretch>
            <a:fillRect/>
          </a:stretch>
        </p:blipFill>
        <p:spPr>
          <a:xfrm>
            <a:off x="629655" y="3928350"/>
            <a:ext cx="2792533" cy="385428"/>
          </a:xfrm>
          <a:prstGeom prst="rect">
            <a:avLst/>
          </a:prstGeom>
        </p:spPr>
      </p:pic>
      <p:pic>
        <p:nvPicPr>
          <p:cNvPr id="15" name="Image 14">
            <a:extLst>
              <a:ext uri="{FF2B5EF4-FFF2-40B4-BE49-F238E27FC236}">
                <a16:creationId xmlns:a16="http://schemas.microsoft.com/office/drawing/2014/main" id="{FFD8F208-42BC-4B13-A734-181BB028FE1C}"/>
              </a:ext>
            </a:extLst>
          </p:cNvPr>
          <p:cNvPicPr>
            <a:picLocks noChangeAspect="1"/>
          </p:cNvPicPr>
          <p:nvPr/>
        </p:nvPicPr>
        <p:blipFill rotWithShape="1">
          <a:blip r:embed="rId5"/>
          <a:srcRect r="21955"/>
          <a:stretch/>
        </p:blipFill>
        <p:spPr>
          <a:xfrm>
            <a:off x="656493" y="1466688"/>
            <a:ext cx="5441126" cy="822433"/>
          </a:xfrm>
          <a:prstGeom prst="rect">
            <a:avLst/>
          </a:prstGeom>
        </p:spPr>
      </p:pic>
      <p:pic>
        <p:nvPicPr>
          <p:cNvPr id="18" name="Image 17">
            <a:extLst>
              <a:ext uri="{FF2B5EF4-FFF2-40B4-BE49-F238E27FC236}">
                <a16:creationId xmlns:a16="http://schemas.microsoft.com/office/drawing/2014/main" id="{B7594B48-3D70-41B2-BF8B-9184F661F82E}"/>
              </a:ext>
            </a:extLst>
          </p:cNvPr>
          <p:cNvPicPr>
            <a:picLocks noChangeAspect="1"/>
          </p:cNvPicPr>
          <p:nvPr/>
        </p:nvPicPr>
        <p:blipFill>
          <a:blip r:embed="rId6"/>
          <a:stretch>
            <a:fillRect/>
          </a:stretch>
        </p:blipFill>
        <p:spPr>
          <a:xfrm>
            <a:off x="629655" y="2499596"/>
            <a:ext cx="5466345" cy="769687"/>
          </a:xfrm>
          <a:prstGeom prst="rect">
            <a:avLst/>
          </a:prstGeom>
        </p:spPr>
      </p:pic>
      <p:pic>
        <p:nvPicPr>
          <p:cNvPr id="20" name="Image 19">
            <a:extLst>
              <a:ext uri="{FF2B5EF4-FFF2-40B4-BE49-F238E27FC236}">
                <a16:creationId xmlns:a16="http://schemas.microsoft.com/office/drawing/2014/main" id="{8F500D51-DC8B-4D8C-A0BC-055544204EEB}"/>
              </a:ext>
            </a:extLst>
          </p:cNvPr>
          <p:cNvPicPr>
            <a:picLocks noChangeAspect="1"/>
          </p:cNvPicPr>
          <p:nvPr/>
        </p:nvPicPr>
        <p:blipFill>
          <a:blip r:embed="rId7"/>
          <a:stretch>
            <a:fillRect/>
          </a:stretch>
        </p:blipFill>
        <p:spPr>
          <a:xfrm>
            <a:off x="611272" y="3200669"/>
            <a:ext cx="4231619" cy="727681"/>
          </a:xfrm>
          <a:prstGeom prst="rect">
            <a:avLst/>
          </a:prstGeom>
        </p:spPr>
      </p:pic>
      <p:pic>
        <p:nvPicPr>
          <p:cNvPr id="22" name="Image 21">
            <a:extLst>
              <a:ext uri="{FF2B5EF4-FFF2-40B4-BE49-F238E27FC236}">
                <a16:creationId xmlns:a16="http://schemas.microsoft.com/office/drawing/2014/main" id="{223341D6-35AD-4F49-89EB-7655639FAD91}"/>
              </a:ext>
            </a:extLst>
          </p:cNvPr>
          <p:cNvPicPr>
            <a:picLocks noChangeAspect="1"/>
          </p:cNvPicPr>
          <p:nvPr/>
        </p:nvPicPr>
        <p:blipFill>
          <a:blip r:embed="rId8"/>
          <a:stretch>
            <a:fillRect/>
          </a:stretch>
        </p:blipFill>
        <p:spPr>
          <a:xfrm>
            <a:off x="611272" y="4273732"/>
            <a:ext cx="4659841" cy="443424"/>
          </a:xfrm>
          <a:prstGeom prst="rect">
            <a:avLst/>
          </a:prstGeom>
        </p:spPr>
      </p:pic>
      <p:pic>
        <p:nvPicPr>
          <p:cNvPr id="25" name="Image 24">
            <a:extLst>
              <a:ext uri="{FF2B5EF4-FFF2-40B4-BE49-F238E27FC236}">
                <a16:creationId xmlns:a16="http://schemas.microsoft.com/office/drawing/2014/main" id="{4D29A488-5E4A-4175-9A50-178474ED6452}"/>
              </a:ext>
            </a:extLst>
          </p:cNvPr>
          <p:cNvPicPr>
            <a:picLocks noChangeAspect="1"/>
          </p:cNvPicPr>
          <p:nvPr/>
        </p:nvPicPr>
        <p:blipFill rotWithShape="1">
          <a:blip r:embed="rId5"/>
          <a:srcRect l="84975"/>
          <a:stretch/>
        </p:blipFill>
        <p:spPr>
          <a:xfrm>
            <a:off x="6179115" y="1477231"/>
            <a:ext cx="1047509" cy="822433"/>
          </a:xfrm>
          <a:prstGeom prst="rect">
            <a:avLst/>
          </a:prstGeom>
        </p:spPr>
      </p:pic>
    </p:spTree>
    <p:extLst>
      <p:ext uri="{BB962C8B-B14F-4D97-AF65-F5344CB8AC3E}">
        <p14:creationId xmlns:p14="http://schemas.microsoft.com/office/powerpoint/2010/main" val="1530127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 name="Google Shape;224;p6">
                <a:extLst>
                  <a:ext uri="{FF2B5EF4-FFF2-40B4-BE49-F238E27FC236}">
                    <a16:creationId xmlns:a16="http://schemas.microsoft.com/office/drawing/2014/main" id="{EDA87B6E-7BF7-4EFE-93B8-14329FB2D6F3}"/>
                  </a:ext>
                </a:extLst>
              </p:cNvPr>
              <p:cNvSpPr txBox="1"/>
              <p:nvPr/>
            </p:nvSpPr>
            <p:spPr>
              <a:xfrm>
                <a:off x="656493" y="4781741"/>
                <a:ext cx="11280067" cy="923299"/>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fr-FR" sz="1600" b="1" i="1" dirty="0"/>
                  <a:t>Figure 7</a:t>
                </a:r>
                <a:r>
                  <a:rPr lang="fr-FR" sz="1600" i="1" dirty="0"/>
                  <a:t> – </a:t>
                </a:r>
                <a:r>
                  <a:rPr lang="en-US" sz="1600" i="1" dirty="0"/>
                  <a:t>Statistical testing results of different CBM methods: a) Case base coverage, b) Case base competence with regard to different predefined reduced case base sizes. The Modified CNN method is tested with a description generalization threshold </a:t>
                </a:r>
                <a14:m>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fr-FR" sz="1600" b="0" i="1" smtClean="0">
                            <a:latin typeface="Cambria Math" panose="02040503050406030204" pitchFamily="18" charset="0"/>
                          </a:rPr>
                          <m:t>𝑑𝑒𝑠</m:t>
                        </m:r>
                      </m:sub>
                    </m:sSub>
                  </m:oMath>
                </a14:m>
                <a:r>
                  <a:rPr lang="en-US" sz="1600" i="1" dirty="0"/>
                  <a:t>=1.2 and a solution generalization threshold of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𝜃</m:t>
                        </m:r>
                      </m:e>
                      <m:sub>
                        <m:r>
                          <a:rPr lang="fr-FR" sz="1600" b="0" i="1" smtClean="0">
                            <a:latin typeface="Cambria Math" panose="02040503050406030204" pitchFamily="18" charset="0"/>
                          </a:rPr>
                          <m:t>𝑠𝑜𝑙</m:t>
                        </m:r>
                      </m:sub>
                    </m:sSub>
                  </m:oMath>
                </a14:m>
                <a:r>
                  <a:rPr lang="en-US" sz="1600" i="1" dirty="0"/>
                  <a:t>=0.75 </a:t>
                </a:r>
                <a:endParaRPr lang="fr-FR" sz="1600" i="1" dirty="0"/>
              </a:p>
            </p:txBody>
          </p:sp>
        </mc:Choice>
        <mc:Fallback xmlns="">
          <p:sp>
            <p:nvSpPr>
              <p:cNvPr id="19" name="Google Shape;224;p6">
                <a:extLst>
                  <a:ext uri="{FF2B5EF4-FFF2-40B4-BE49-F238E27FC236}">
                    <a16:creationId xmlns:a16="http://schemas.microsoft.com/office/drawing/2014/main" id="{EDA87B6E-7BF7-4EFE-93B8-14329FB2D6F3}"/>
                  </a:ext>
                </a:extLst>
              </p:cNvPr>
              <p:cNvSpPr txBox="1">
                <a:spLocks noRot="1" noChangeAspect="1" noMove="1" noResize="1" noEditPoints="1" noAdjustHandles="1" noChangeArrowheads="1" noChangeShapeType="1" noTextEdit="1"/>
              </p:cNvSpPr>
              <p:nvPr/>
            </p:nvSpPr>
            <p:spPr>
              <a:xfrm>
                <a:off x="656493" y="4781741"/>
                <a:ext cx="11280067" cy="923299"/>
              </a:xfrm>
              <a:prstGeom prst="rect">
                <a:avLst/>
              </a:prstGeom>
              <a:blipFill>
                <a:blip r:embed="rId3"/>
                <a:stretch>
                  <a:fillRect l="-324" b="-2632"/>
                </a:stretch>
              </a:blipFill>
              <a:ln>
                <a:noFill/>
              </a:ln>
            </p:spPr>
            <p:txBody>
              <a:bodyPr/>
              <a:lstStyle/>
              <a:p>
                <a:r>
                  <a:rPr lang="fr-FR">
                    <a:noFill/>
                  </a:rPr>
                  <a:t> </a:t>
                </a:r>
              </a:p>
            </p:txBody>
          </p:sp>
        </mc:Fallback>
      </mc:AlternateContent>
      <p:sp>
        <p:nvSpPr>
          <p:cNvPr id="222" name="Google Shape;222;p6"/>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r>
              <a:rPr lang="fr-FR" dirty="0"/>
              <a:t>10</a:t>
            </a:r>
            <a:endParaRPr dirty="0"/>
          </a:p>
        </p:txBody>
      </p:sp>
      <p:sp>
        <p:nvSpPr>
          <p:cNvPr id="220" name="Google Shape;220;p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r>
              <a:rPr lang="en-US" dirty="0"/>
              <a:t>Results &amp; Analysis</a:t>
            </a:r>
            <a:endParaRPr lang="en-US" altLang="zh-CN" dirty="0"/>
          </a:p>
        </p:txBody>
      </p:sp>
      <p:sp>
        <p:nvSpPr>
          <p:cNvPr id="16" name="Textfeld 15">
            <a:extLst>
              <a:ext uri="{FF2B5EF4-FFF2-40B4-BE49-F238E27FC236}">
                <a16:creationId xmlns:a16="http://schemas.microsoft.com/office/drawing/2014/main" id="{3FECB787-B2DB-41F5-9900-51C0C6920551}"/>
              </a:ext>
            </a:extLst>
          </p:cNvPr>
          <p:cNvSpPr txBox="1"/>
          <p:nvPr/>
        </p:nvSpPr>
        <p:spPr>
          <a:xfrm>
            <a:off x="12844433" y="897081"/>
            <a:ext cx="5400107" cy="404663"/>
          </a:xfrm>
          <a:prstGeom prst="rect">
            <a:avLst/>
          </a:prstGeom>
          <a:noFill/>
        </p:spPr>
        <p:txBody>
          <a:bodyPr wrap="square">
            <a:spAutoFit/>
          </a:bodyPr>
          <a:lstStyle/>
          <a:p>
            <a:pPr marL="800100" indent="-342900">
              <a:lnSpc>
                <a:spcPct val="110000"/>
              </a:lnSpc>
              <a:buFont typeface="Arial" panose="020B0604020202020204" pitchFamily="34" charset="0"/>
              <a:buChar char="•"/>
            </a:pPr>
            <a:endParaRPr lang="en-GB" altLang="zh-CN" sz="2000" dirty="0"/>
          </a:p>
        </p:txBody>
      </p:sp>
      <p:sp>
        <p:nvSpPr>
          <p:cNvPr id="4" name="Rectangle 1">
            <a:extLst>
              <a:ext uri="{FF2B5EF4-FFF2-40B4-BE49-F238E27FC236}">
                <a16:creationId xmlns:a16="http://schemas.microsoft.com/office/drawing/2014/main" id="{3A9E99BF-27AA-4AA0-AB4B-B68999086A33}"/>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AutoShape 2">
            <a:extLst>
              <a:ext uri="{FF2B5EF4-FFF2-40B4-BE49-F238E27FC236}">
                <a16:creationId xmlns:a16="http://schemas.microsoft.com/office/drawing/2014/main" id="{2145ACB5-872E-46B0-8CB3-2FB2F8FB6F4A}"/>
              </a:ext>
            </a:extLst>
          </p:cNvPr>
          <p:cNvSpPr>
            <a:spLocks noChangeAspect="1" noChangeArrowheads="1"/>
          </p:cNvSpPr>
          <p:nvPr/>
        </p:nvSpPr>
        <p:spPr bwMode="auto">
          <a:xfrm>
            <a:off x="1120775"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6" name="AutoShape 3">
            <a:extLst>
              <a:ext uri="{FF2B5EF4-FFF2-40B4-BE49-F238E27FC236}">
                <a16:creationId xmlns:a16="http://schemas.microsoft.com/office/drawing/2014/main" id="{BD3AFA63-99F3-45A2-B1D0-7B9240B1F287}"/>
              </a:ext>
            </a:extLst>
          </p:cNvPr>
          <p:cNvSpPr>
            <a:spLocks noChangeAspect="1" noChangeArrowheads="1"/>
          </p:cNvSpPr>
          <p:nvPr/>
        </p:nvSpPr>
        <p:spPr bwMode="auto">
          <a:xfrm>
            <a:off x="1120775" y="411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8" name="ZoneTexte 17">
            <a:extLst>
              <a:ext uri="{FF2B5EF4-FFF2-40B4-BE49-F238E27FC236}">
                <a16:creationId xmlns:a16="http://schemas.microsoft.com/office/drawing/2014/main" id="{04DD3378-DD7C-4C0A-9235-10122C14939C}"/>
              </a:ext>
            </a:extLst>
          </p:cNvPr>
          <p:cNvSpPr txBox="1"/>
          <p:nvPr/>
        </p:nvSpPr>
        <p:spPr>
          <a:xfrm>
            <a:off x="656493" y="5695415"/>
            <a:ext cx="10595372" cy="923330"/>
          </a:xfrm>
          <a:prstGeom prst="rect">
            <a:avLst/>
          </a:prstGeom>
          <a:solidFill>
            <a:schemeClr val="bg1"/>
          </a:solidFill>
        </p:spPr>
        <p:txBody>
          <a:bodyPr wrap="square">
            <a:spAutoFit/>
          </a:bodyPr>
          <a:lstStyle/>
          <a:p>
            <a:pPr marL="285750" indent="-285750">
              <a:buFont typeface="Wingdings" panose="05000000000000000000" pitchFamily="2" charset="2"/>
              <a:buChar char="Ø"/>
            </a:pPr>
            <a:r>
              <a:rPr lang="fr-FR" sz="1800" dirty="0" err="1">
                <a:solidFill>
                  <a:schemeClr val="dk1"/>
                </a:solidFill>
              </a:rPr>
              <a:t>Competence-preserving</a:t>
            </a:r>
            <a:r>
              <a:rPr lang="fr-FR" sz="1800" dirty="0">
                <a:solidFill>
                  <a:schemeClr val="dk1"/>
                </a:solidFill>
              </a:rPr>
              <a:t> CBM </a:t>
            </a:r>
            <a:r>
              <a:rPr lang="fr-FR" sz="1800" dirty="0" err="1">
                <a:solidFill>
                  <a:schemeClr val="dk1"/>
                </a:solidFill>
              </a:rPr>
              <a:t>methods</a:t>
            </a:r>
            <a:r>
              <a:rPr lang="fr-FR" sz="1800" dirty="0">
                <a:solidFill>
                  <a:schemeClr val="dk1"/>
                </a:solidFill>
              </a:rPr>
              <a:t> can </a:t>
            </a:r>
            <a:r>
              <a:rPr lang="fr-FR" sz="1800" dirty="0" err="1">
                <a:solidFill>
                  <a:schemeClr val="dk1"/>
                </a:solidFill>
              </a:rPr>
              <a:t>effectively</a:t>
            </a:r>
            <a:r>
              <a:rPr lang="fr-FR" sz="1800" dirty="0">
                <a:solidFill>
                  <a:schemeClr val="dk1"/>
                </a:solidFill>
              </a:rPr>
              <a:t> </a:t>
            </a:r>
            <a:r>
              <a:rPr lang="fr-FR" sz="1800" dirty="0" err="1">
                <a:solidFill>
                  <a:schemeClr val="dk1"/>
                </a:solidFill>
              </a:rPr>
              <a:t>preserve</a:t>
            </a:r>
            <a:r>
              <a:rPr lang="fr-FR" sz="1800" dirty="0">
                <a:solidFill>
                  <a:schemeClr val="dk1"/>
                </a:solidFill>
              </a:rPr>
              <a:t> case base </a:t>
            </a:r>
            <a:r>
              <a:rPr lang="fr-FR" sz="1800" dirty="0" err="1">
                <a:solidFill>
                  <a:schemeClr val="dk1"/>
                </a:solidFill>
              </a:rPr>
              <a:t>coverage</a:t>
            </a:r>
            <a:r>
              <a:rPr lang="fr-FR" sz="1800" dirty="0">
                <a:solidFill>
                  <a:schemeClr val="dk1"/>
                </a:solidFill>
              </a:rPr>
              <a:t> and </a:t>
            </a:r>
            <a:r>
              <a:rPr lang="fr-FR" sz="1800" dirty="0" err="1">
                <a:solidFill>
                  <a:schemeClr val="dk1"/>
                </a:solidFill>
              </a:rPr>
              <a:t>competence</a:t>
            </a:r>
            <a:r>
              <a:rPr lang="fr-FR" sz="1800" dirty="0">
                <a:solidFill>
                  <a:schemeClr val="dk1"/>
                </a:solidFill>
              </a:rPr>
              <a:t> </a:t>
            </a:r>
            <a:r>
              <a:rPr lang="fr-FR" sz="1800" dirty="0" err="1">
                <a:solidFill>
                  <a:schemeClr val="dk1"/>
                </a:solidFill>
              </a:rPr>
              <a:t>while</a:t>
            </a:r>
            <a:r>
              <a:rPr lang="fr-FR" sz="1800" dirty="0">
                <a:solidFill>
                  <a:schemeClr val="dk1"/>
                </a:solidFill>
              </a:rPr>
              <a:t> </a:t>
            </a:r>
            <a:r>
              <a:rPr lang="fr-FR" sz="1800" dirty="0" err="1">
                <a:solidFill>
                  <a:schemeClr val="dk1"/>
                </a:solidFill>
              </a:rPr>
              <a:t>reducing</a:t>
            </a:r>
            <a:r>
              <a:rPr lang="fr-FR" sz="1800" dirty="0">
                <a:solidFill>
                  <a:schemeClr val="dk1"/>
                </a:solidFill>
              </a:rPr>
              <a:t> case base size (by up to 65.2%).</a:t>
            </a:r>
          </a:p>
          <a:p>
            <a:pPr marL="285750" indent="-285750">
              <a:buFont typeface="Wingdings" panose="05000000000000000000" pitchFamily="2" charset="2"/>
              <a:buChar char="Ø"/>
            </a:pPr>
            <a:r>
              <a:rPr lang="fr-FR" sz="1800" dirty="0">
                <a:solidFill>
                  <a:schemeClr val="dk1"/>
                </a:solidFill>
              </a:rPr>
              <a:t>The </a:t>
            </a:r>
            <a:r>
              <a:rPr lang="fr-FR" sz="1800" dirty="0" err="1">
                <a:solidFill>
                  <a:schemeClr val="dk1"/>
                </a:solidFill>
              </a:rPr>
              <a:t>curve</a:t>
            </a:r>
            <a:r>
              <a:rPr lang="fr-FR" sz="1800" dirty="0">
                <a:solidFill>
                  <a:schemeClr val="dk1"/>
                </a:solidFill>
              </a:rPr>
              <a:t> of </a:t>
            </a:r>
            <a:r>
              <a:rPr lang="fr-FR" sz="1800" dirty="0" err="1">
                <a:solidFill>
                  <a:schemeClr val="dk1"/>
                </a:solidFill>
              </a:rPr>
              <a:t>Modified</a:t>
            </a:r>
            <a:r>
              <a:rPr lang="fr-FR" sz="1800" dirty="0">
                <a:solidFill>
                  <a:schemeClr val="dk1"/>
                </a:solidFill>
              </a:rPr>
              <a:t> CNN </a:t>
            </a:r>
            <a:r>
              <a:rPr lang="fr-FR" sz="1800" dirty="0" err="1">
                <a:solidFill>
                  <a:schemeClr val="dk1"/>
                </a:solidFill>
              </a:rPr>
              <a:t>method</a:t>
            </a:r>
            <a:r>
              <a:rPr lang="fr-FR" sz="1800" dirty="0">
                <a:solidFill>
                  <a:schemeClr val="dk1"/>
                </a:solidFill>
              </a:rPr>
              <a:t> </a:t>
            </a:r>
            <a:r>
              <a:rPr lang="fr-FR" sz="1800" dirty="0" err="1">
                <a:solidFill>
                  <a:schemeClr val="dk1"/>
                </a:solidFill>
              </a:rPr>
              <a:t>resembles</a:t>
            </a:r>
            <a:r>
              <a:rPr lang="fr-FR" sz="1800" dirty="0">
                <a:solidFill>
                  <a:schemeClr val="dk1"/>
                </a:solidFill>
              </a:rPr>
              <a:t> </a:t>
            </a:r>
            <a:r>
              <a:rPr lang="fr-FR" sz="1800" dirty="0" err="1">
                <a:solidFill>
                  <a:schemeClr val="dk1"/>
                </a:solidFill>
              </a:rPr>
              <a:t>that</a:t>
            </a:r>
            <a:r>
              <a:rPr lang="fr-FR" sz="1800" dirty="0">
                <a:solidFill>
                  <a:schemeClr val="dk1"/>
                </a:solidFill>
              </a:rPr>
              <a:t> of </a:t>
            </a:r>
            <a:r>
              <a:rPr lang="fr-FR" sz="1800" dirty="0" err="1">
                <a:solidFill>
                  <a:schemeClr val="dk1"/>
                </a:solidFill>
              </a:rPr>
              <a:t>Random</a:t>
            </a:r>
            <a:r>
              <a:rPr lang="fr-FR" sz="1800" dirty="0">
                <a:solidFill>
                  <a:schemeClr val="dk1"/>
                </a:solidFill>
              </a:rPr>
              <a:t> Addition </a:t>
            </a:r>
            <a:r>
              <a:rPr lang="fr-FR" sz="1800" dirty="0" err="1">
                <a:solidFill>
                  <a:schemeClr val="dk1"/>
                </a:solidFill>
              </a:rPr>
              <a:t>method</a:t>
            </a:r>
            <a:r>
              <a:rPr lang="fr-FR" sz="1800" dirty="0">
                <a:solidFill>
                  <a:schemeClr val="dk1"/>
                </a:solidFill>
              </a:rPr>
              <a:t>.</a:t>
            </a:r>
          </a:p>
        </p:txBody>
      </p:sp>
      <p:pic>
        <p:nvPicPr>
          <p:cNvPr id="3" name="Image 2">
            <a:extLst>
              <a:ext uri="{FF2B5EF4-FFF2-40B4-BE49-F238E27FC236}">
                <a16:creationId xmlns:a16="http://schemas.microsoft.com/office/drawing/2014/main" id="{3F00A6B1-1FEF-4CC1-A795-193A66664D66}"/>
              </a:ext>
            </a:extLst>
          </p:cNvPr>
          <p:cNvPicPr>
            <a:picLocks noChangeAspect="1"/>
          </p:cNvPicPr>
          <p:nvPr/>
        </p:nvPicPr>
        <p:blipFill rotWithShape="1">
          <a:blip r:embed="rId4"/>
          <a:srcRect t="-1" b="860"/>
          <a:stretch/>
        </p:blipFill>
        <p:spPr>
          <a:xfrm>
            <a:off x="-67375" y="1057462"/>
            <a:ext cx="6192250" cy="3257464"/>
          </a:xfrm>
          <a:prstGeom prst="rect">
            <a:avLst/>
          </a:prstGeom>
        </p:spPr>
      </p:pic>
      <p:pic>
        <p:nvPicPr>
          <p:cNvPr id="8" name="Image 7">
            <a:extLst>
              <a:ext uri="{FF2B5EF4-FFF2-40B4-BE49-F238E27FC236}">
                <a16:creationId xmlns:a16="http://schemas.microsoft.com/office/drawing/2014/main" id="{5C8ED886-B182-48AD-9E52-86383110B728}"/>
              </a:ext>
            </a:extLst>
          </p:cNvPr>
          <p:cNvPicPr>
            <a:picLocks noChangeAspect="1"/>
          </p:cNvPicPr>
          <p:nvPr/>
        </p:nvPicPr>
        <p:blipFill rotWithShape="1">
          <a:blip r:embed="rId5"/>
          <a:srcRect l="2286"/>
          <a:stretch/>
        </p:blipFill>
        <p:spPr>
          <a:xfrm>
            <a:off x="5935135" y="998635"/>
            <a:ext cx="6299200" cy="3867943"/>
          </a:xfrm>
          <a:prstGeom prst="rect">
            <a:avLst/>
          </a:prstGeom>
        </p:spPr>
      </p:pic>
    </p:spTree>
    <p:extLst>
      <p:ext uri="{BB962C8B-B14F-4D97-AF65-F5344CB8AC3E}">
        <p14:creationId xmlns:p14="http://schemas.microsoft.com/office/powerpoint/2010/main" val="400486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3" name="Google Shape;243;gced63e0495_0_206"/>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r>
              <a:rPr lang="fr-FR" dirty="0"/>
              <a:t>12</a:t>
            </a:r>
            <a:endParaRPr dirty="0"/>
          </a:p>
        </p:txBody>
      </p:sp>
      <p:sp>
        <p:nvSpPr>
          <p:cNvPr id="241" name="Google Shape;241;gced63e0495_0_20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Arial"/>
              <a:buNone/>
            </a:pPr>
            <a:r>
              <a:rPr lang="en-US" dirty="0"/>
              <a:t>Results &amp; Analysis</a:t>
            </a:r>
            <a:endParaRPr lang="fr-FR" dirty="0"/>
          </a:p>
        </p:txBody>
      </p:sp>
      <p:pic>
        <p:nvPicPr>
          <p:cNvPr id="11" name="Image 10">
            <a:extLst>
              <a:ext uri="{FF2B5EF4-FFF2-40B4-BE49-F238E27FC236}">
                <a16:creationId xmlns:a16="http://schemas.microsoft.com/office/drawing/2014/main" id="{C45D6619-9710-4A39-A534-70DFD8A265F0}"/>
              </a:ext>
            </a:extLst>
          </p:cNvPr>
          <p:cNvPicPr>
            <a:picLocks noChangeAspect="1"/>
          </p:cNvPicPr>
          <p:nvPr/>
        </p:nvPicPr>
        <p:blipFill>
          <a:blip r:embed="rId3"/>
          <a:stretch>
            <a:fillRect/>
          </a:stretch>
        </p:blipFill>
        <p:spPr>
          <a:xfrm>
            <a:off x="-41096" y="1012512"/>
            <a:ext cx="6811766" cy="3362330"/>
          </a:xfrm>
          <a:prstGeom prst="rect">
            <a:avLst/>
          </a:prstGeom>
        </p:spPr>
      </p:pic>
      <p:pic>
        <p:nvPicPr>
          <p:cNvPr id="15" name="Image 14">
            <a:extLst>
              <a:ext uri="{FF2B5EF4-FFF2-40B4-BE49-F238E27FC236}">
                <a16:creationId xmlns:a16="http://schemas.microsoft.com/office/drawing/2014/main" id="{B25A451E-0FFE-4234-970B-9982B002DD51}"/>
              </a:ext>
            </a:extLst>
          </p:cNvPr>
          <p:cNvPicPr>
            <a:picLocks noChangeAspect="1"/>
          </p:cNvPicPr>
          <p:nvPr/>
        </p:nvPicPr>
        <p:blipFill rotWithShape="1">
          <a:blip r:embed="rId4"/>
          <a:srcRect l="770"/>
          <a:stretch/>
        </p:blipFill>
        <p:spPr>
          <a:xfrm>
            <a:off x="5308600" y="1370272"/>
            <a:ext cx="6883400" cy="3441200"/>
          </a:xfrm>
          <a:prstGeom prst="rect">
            <a:avLst/>
          </a:prstGeom>
        </p:spPr>
      </p:pic>
      <mc:AlternateContent xmlns:mc="http://schemas.openxmlformats.org/markup-compatibility/2006" xmlns:a14="http://schemas.microsoft.com/office/drawing/2010/main">
        <mc:Choice Requires="a14">
          <p:sp>
            <p:nvSpPr>
              <p:cNvPr id="22" name="Google Shape;224;p6">
                <a:extLst>
                  <a:ext uri="{FF2B5EF4-FFF2-40B4-BE49-F238E27FC236}">
                    <a16:creationId xmlns:a16="http://schemas.microsoft.com/office/drawing/2014/main" id="{ACE000CD-0B94-450E-AD02-E93A1547CF5C}"/>
                  </a:ext>
                </a:extLst>
              </p:cNvPr>
              <p:cNvSpPr txBox="1"/>
              <p:nvPr/>
            </p:nvSpPr>
            <p:spPr>
              <a:xfrm>
                <a:off x="399818" y="4831981"/>
                <a:ext cx="11179373" cy="677078"/>
              </a:xfrm>
              <a:prstGeom prst="rect">
                <a:avLst/>
              </a:prstGeom>
              <a:noFill/>
              <a:ln>
                <a:noFill/>
              </a:ln>
            </p:spPr>
            <p:txBody>
              <a:bodyPr spcFirstLastPara="1" wrap="square" lIns="91425" tIns="91425" rIns="91425" bIns="91425" anchor="t" anchorCtr="0">
                <a:spAutoFit/>
              </a:bodyPr>
              <a:lstStyle/>
              <a:p>
                <a:r>
                  <a:rPr lang="fr-FR" sz="1600" b="1" i="1" dirty="0"/>
                  <a:t>Figure 9</a:t>
                </a:r>
                <a:r>
                  <a:rPr lang="fr-FR" sz="1600" i="1" dirty="0"/>
                  <a:t> – </a:t>
                </a:r>
                <a:r>
                  <a:rPr lang="en-GB" sz="1600" i="1" dirty="0"/>
                  <a:t>Statistical testing results of the Modified CNN method: a) Case base size, c) Case base competence with regard to different description generalization thresholds </a:t>
                </a:r>
                <a14:m>
                  <m:oMath xmlns:m="http://schemas.openxmlformats.org/officeDocument/2006/math">
                    <m:sSub>
                      <m:sSubPr>
                        <m:ctrlPr>
                          <a:rPr lang="fr-FR" sz="1600" i="1">
                            <a:latin typeface="Cambria Math" panose="02040503050406030204" pitchFamily="18" charset="0"/>
                          </a:rPr>
                        </m:ctrlPr>
                      </m:sSubPr>
                      <m:e>
                        <m:r>
                          <a:rPr lang="en-GB" sz="1600" i="1">
                            <a:latin typeface="Cambria Math" panose="02040503050406030204" pitchFamily="18" charset="0"/>
                          </a:rPr>
                          <m:t>𝜃</m:t>
                        </m:r>
                      </m:e>
                      <m:sub>
                        <m:r>
                          <a:rPr lang="en-GB" sz="1600" i="1">
                            <a:latin typeface="Cambria Math" panose="02040503050406030204" pitchFamily="18" charset="0"/>
                          </a:rPr>
                          <m:t>𝑑𝑒𝑠</m:t>
                        </m:r>
                      </m:sub>
                    </m:sSub>
                    <m:r>
                      <a:rPr lang="en-GB" sz="1600" i="1">
                        <a:latin typeface="Cambria Math" panose="02040503050406030204" pitchFamily="18" charset="0"/>
                      </a:rPr>
                      <m:t> </m:t>
                    </m:r>
                  </m:oMath>
                </a14:m>
                <a:r>
                  <a:rPr lang="en-GB" sz="1600" i="1" dirty="0"/>
                  <a:t>ranging from 0.8 to 1.2 (no generalization). </a:t>
                </a:r>
                <a:endParaRPr lang="fr-FR" sz="1600" i="1" dirty="0"/>
              </a:p>
            </p:txBody>
          </p:sp>
        </mc:Choice>
        <mc:Fallback xmlns="">
          <p:sp>
            <p:nvSpPr>
              <p:cNvPr id="22" name="Google Shape;224;p6">
                <a:extLst>
                  <a:ext uri="{FF2B5EF4-FFF2-40B4-BE49-F238E27FC236}">
                    <a16:creationId xmlns:a16="http://schemas.microsoft.com/office/drawing/2014/main" id="{ACE000CD-0B94-450E-AD02-E93A1547CF5C}"/>
                  </a:ext>
                </a:extLst>
              </p:cNvPr>
              <p:cNvSpPr txBox="1">
                <a:spLocks noRot="1" noChangeAspect="1" noMove="1" noResize="1" noEditPoints="1" noAdjustHandles="1" noChangeArrowheads="1" noChangeShapeType="1" noTextEdit="1"/>
              </p:cNvSpPr>
              <p:nvPr/>
            </p:nvSpPr>
            <p:spPr>
              <a:xfrm>
                <a:off x="399818" y="4831981"/>
                <a:ext cx="11179373" cy="677078"/>
              </a:xfrm>
              <a:prstGeom prst="rect">
                <a:avLst/>
              </a:prstGeom>
              <a:blipFill>
                <a:blip r:embed="rId5"/>
                <a:stretch>
                  <a:fillRect l="-327" b="-3604"/>
                </a:stretch>
              </a:blipFill>
              <a:ln>
                <a:no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4" name="ZoneTexte 23">
                <a:extLst>
                  <a:ext uri="{FF2B5EF4-FFF2-40B4-BE49-F238E27FC236}">
                    <a16:creationId xmlns:a16="http://schemas.microsoft.com/office/drawing/2014/main" id="{7F3772E6-B09C-4889-93F2-26F007EB281D}"/>
                  </a:ext>
                </a:extLst>
              </p:cNvPr>
              <p:cNvSpPr txBox="1"/>
              <p:nvPr/>
            </p:nvSpPr>
            <p:spPr>
              <a:xfrm>
                <a:off x="399818" y="5643032"/>
                <a:ext cx="10615315" cy="646331"/>
              </a:xfrm>
              <a:prstGeom prst="rect">
                <a:avLst/>
              </a:prstGeom>
              <a:noFill/>
            </p:spPr>
            <p:txBody>
              <a:bodyPr wrap="square">
                <a:spAutoFit/>
              </a:bodyPr>
              <a:lstStyle/>
              <a:p>
                <a:pPr marL="285750" indent="-285750">
                  <a:buFont typeface="Wingdings" panose="05000000000000000000" pitchFamily="2" charset="2"/>
                  <a:buChar char="Ø"/>
                </a:pPr>
                <a:r>
                  <a:rPr lang="en-GB" sz="1800" dirty="0">
                    <a:solidFill>
                      <a:schemeClr val="dk1"/>
                    </a:solidFill>
                  </a:rPr>
                  <a:t>Case base size is reduced with the decrease of description generalization threshold</a:t>
                </a:r>
                <a14:m>
                  <m:oMath xmlns:m="http://schemas.openxmlformats.org/officeDocument/2006/math">
                    <m:r>
                      <a:rPr lang="en-GB" sz="1800">
                        <a:solidFill>
                          <a:schemeClr val="dk1"/>
                        </a:solidFill>
                        <a:latin typeface="Cambria Math" panose="02040503050406030204" pitchFamily="18" charset="0"/>
                      </a:rPr>
                      <m:t> </m:t>
                    </m:r>
                    <m:sSub>
                      <m:sSubPr>
                        <m:ctrlPr>
                          <a:rPr lang="fr-FR" sz="1800" i="1">
                            <a:solidFill>
                              <a:schemeClr val="dk1"/>
                            </a:solidFill>
                            <a:latin typeface="Cambria Math" panose="02040503050406030204" pitchFamily="18" charset="0"/>
                          </a:rPr>
                        </m:ctrlPr>
                      </m:sSubPr>
                      <m:e>
                        <m:r>
                          <a:rPr lang="en-GB" sz="1800">
                            <a:solidFill>
                              <a:schemeClr val="dk1"/>
                            </a:solidFill>
                            <a:latin typeface="Cambria Math" panose="02040503050406030204" pitchFamily="18" charset="0"/>
                          </a:rPr>
                          <m:t>𝜃</m:t>
                        </m:r>
                      </m:e>
                      <m:sub>
                        <m:r>
                          <a:rPr lang="en-GB" sz="1800">
                            <a:solidFill>
                              <a:schemeClr val="dk1"/>
                            </a:solidFill>
                            <a:latin typeface="Cambria Math" panose="02040503050406030204" pitchFamily="18" charset="0"/>
                          </a:rPr>
                          <m:t>𝑑𝑒𝑠</m:t>
                        </m:r>
                      </m:sub>
                    </m:sSub>
                  </m:oMath>
                </a14:m>
                <a:r>
                  <a:rPr lang="en-GB" sz="1800" dirty="0">
                    <a:solidFill>
                      <a:schemeClr val="dk1"/>
                    </a:solidFill>
                  </a:rPr>
                  <a:t>.</a:t>
                </a:r>
              </a:p>
              <a:p>
                <a:pPr marL="285750" indent="-285750">
                  <a:buFont typeface="Wingdings" panose="05000000000000000000" pitchFamily="2" charset="2"/>
                  <a:buChar char="Ø"/>
                </a:pPr>
                <a:r>
                  <a:rPr lang="en-GB" sz="1800" dirty="0">
                    <a:solidFill>
                      <a:schemeClr val="dk1"/>
                    </a:solidFill>
                  </a:rPr>
                  <a:t>The generalization of solutions does not have a significant effect on the case base competence. </a:t>
                </a:r>
                <a:endParaRPr lang="fr-FR" sz="1800" dirty="0">
                  <a:solidFill>
                    <a:schemeClr val="dk1"/>
                  </a:solidFill>
                </a:endParaRPr>
              </a:p>
            </p:txBody>
          </p:sp>
        </mc:Choice>
        <mc:Fallback xmlns="">
          <p:sp>
            <p:nvSpPr>
              <p:cNvPr id="24" name="ZoneTexte 23">
                <a:extLst>
                  <a:ext uri="{FF2B5EF4-FFF2-40B4-BE49-F238E27FC236}">
                    <a16:creationId xmlns:a16="http://schemas.microsoft.com/office/drawing/2014/main" id="{7F3772E6-B09C-4889-93F2-26F007EB281D}"/>
                  </a:ext>
                </a:extLst>
              </p:cNvPr>
              <p:cNvSpPr txBox="1">
                <a:spLocks noRot="1" noChangeAspect="1" noMove="1" noResize="1" noEditPoints="1" noAdjustHandles="1" noChangeArrowheads="1" noChangeShapeType="1" noTextEdit="1"/>
              </p:cNvSpPr>
              <p:nvPr/>
            </p:nvSpPr>
            <p:spPr>
              <a:xfrm>
                <a:off x="399818" y="5643032"/>
                <a:ext cx="10615315" cy="646331"/>
              </a:xfrm>
              <a:prstGeom prst="rect">
                <a:avLst/>
              </a:prstGeom>
              <a:blipFill>
                <a:blip r:embed="rId6"/>
                <a:stretch>
                  <a:fillRect l="-402" t="-5660" b="-14151"/>
                </a:stretch>
              </a:blipFill>
            </p:spPr>
            <p:txBody>
              <a:bodyPr/>
              <a:lstStyle/>
              <a:p>
                <a:r>
                  <a:rPr lang="fr-FR">
                    <a:noFill/>
                  </a:rPr>
                  <a:t> </a:t>
                </a:r>
              </a:p>
            </p:txBody>
          </p:sp>
        </mc:Fallback>
      </mc:AlternateContent>
    </p:spTree>
    <p:extLst>
      <p:ext uri="{BB962C8B-B14F-4D97-AF65-F5344CB8AC3E}">
        <p14:creationId xmlns:p14="http://schemas.microsoft.com/office/powerpoint/2010/main" val="1963499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6"/>
          <p:cNvSpPr txBox="1">
            <a:spLocks noGrp="1"/>
          </p:cNvSpPr>
          <p:nvPr>
            <p:ph type="title"/>
          </p:nvPr>
        </p:nvSpPr>
        <p:spPr>
          <a:xfrm>
            <a:off x="656493" y="-1"/>
            <a:ext cx="11535507" cy="935513"/>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Arial"/>
              <a:buNone/>
            </a:pPr>
            <a:r>
              <a:rPr lang="fr-FR" dirty="0" err="1"/>
              <a:t>Context</a:t>
            </a:r>
            <a:r>
              <a:rPr lang="fr-FR" dirty="0"/>
              <a:t> of Case-</a:t>
            </a:r>
            <a:r>
              <a:rPr lang="fr-FR" dirty="0" err="1"/>
              <a:t>Based</a:t>
            </a:r>
            <a:r>
              <a:rPr lang="fr-FR" dirty="0"/>
              <a:t> </a:t>
            </a:r>
            <a:r>
              <a:rPr lang="fr-FR" dirty="0" err="1"/>
              <a:t>Reasoning</a:t>
            </a:r>
            <a:r>
              <a:rPr lang="fr-FR" dirty="0"/>
              <a:t> (CBR)</a:t>
            </a:r>
          </a:p>
        </p:txBody>
      </p:sp>
      <p:sp>
        <p:nvSpPr>
          <p:cNvPr id="221" name="Google Shape;221;p6"/>
          <p:cNvSpPr txBox="1">
            <a:spLocks noGrp="1"/>
          </p:cNvSpPr>
          <p:nvPr>
            <p:ph type="ftr" idx="11"/>
          </p:nvPr>
        </p:nvSpPr>
        <p:spPr>
          <a:xfrm>
            <a:off x="4038600" y="6586538"/>
            <a:ext cx="4114800" cy="262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a:t>ISAE-SUPAERO</a:t>
            </a:r>
            <a:endParaRPr/>
          </a:p>
        </p:txBody>
      </p:sp>
      <p:sp>
        <p:nvSpPr>
          <p:cNvPr id="222" name="Google Shape;222;p6"/>
          <p:cNvSpPr txBox="1">
            <a:spLocks noGrp="1"/>
          </p:cNvSpPr>
          <p:nvPr>
            <p:ph type="sldNum" idx="12"/>
          </p:nvPr>
        </p:nvSpPr>
        <p:spPr>
          <a:xfrm>
            <a:off x="9448799" y="6586538"/>
            <a:ext cx="2743200" cy="262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r>
              <a:rPr lang="fr-FR" dirty="0"/>
              <a:t>2</a:t>
            </a:r>
            <a:endParaRPr dirty="0"/>
          </a:p>
        </p:txBody>
      </p:sp>
      <p:sp>
        <p:nvSpPr>
          <p:cNvPr id="223" name="Google Shape;223;p6"/>
          <p:cNvSpPr txBox="1">
            <a:spLocks noGrp="1"/>
          </p:cNvSpPr>
          <p:nvPr>
            <p:ph type="body" idx="2"/>
          </p:nvPr>
        </p:nvSpPr>
        <p:spPr>
          <a:xfrm>
            <a:off x="839972" y="1837551"/>
            <a:ext cx="5151205" cy="1483942"/>
          </a:xfrm>
          <a:prstGeom prst="rect">
            <a:avLst/>
          </a:prstGeom>
        </p:spPr>
        <p:txBody>
          <a:bodyPr spcFirstLastPara="1" wrap="square" lIns="91425" tIns="45700" rIns="91425" bIns="45700" anchor="t" anchorCtr="0">
            <a:normAutofit fontScale="70000" lnSpcReduction="20000"/>
          </a:bodyPr>
          <a:lstStyle/>
          <a:p>
            <a:pPr marL="342900" lvl="0" indent="-342900" algn="just">
              <a:buFont typeface="Wingdings" panose="05000000000000000000" pitchFamily="2" charset="2"/>
              <a:buChar char=""/>
            </a:pPr>
            <a:r>
              <a:rPr lang="en-GB" altLang="zh-CN" b="1" dirty="0"/>
              <a:t>Attribute-Value Representation</a:t>
            </a:r>
            <a:endParaRPr lang="zh-CN" altLang="zh-CN" b="1" dirty="0"/>
          </a:p>
          <a:p>
            <a:pPr marL="342900" lvl="0" indent="-342900" algn="just">
              <a:buFont typeface="Wingdings" panose="05000000000000000000" pitchFamily="2" charset="2"/>
              <a:buChar char=""/>
            </a:pPr>
            <a:r>
              <a:rPr lang="en-GB" altLang="zh-CN" dirty="0"/>
              <a:t>Object-Oriented Representation</a:t>
            </a:r>
            <a:endParaRPr lang="zh-CN" altLang="zh-CN" dirty="0"/>
          </a:p>
          <a:p>
            <a:pPr marL="342900" lvl="0" indent="-342900">
              <a:buFont typeface="Wingdings" panose="05000000000000000000" pitchFamily="2" charset="2"/>
              <a:buChar char=""/>
            </a:pPr>
            <a:r>
              <a:rPr lang="en-GB" altLang="zh-CN" dirty="0"/>
              <a:t>Graph Representations</a:t>
            </a:r>
          </a:p>
          <a:p>
            <a:pPr marL="342900" lvl="0" indent="-342900" algn="just">
              <a:buFont typeface="Wingdings" panose="05000000000000000000" pitchFamily="2" charset="2"/>
              <a:buChar char=""/>
            </a:pPr>
            <a:r>
              <a:rPr lang="en-GB" altLang="zh-CN" dirty="0"/>
              <a:t>Predicate Logic Representation</a:t>
            </a:r>
          </a:p>
          <a:p>
            <a:pPr>
              <a:lnSpc>
                <a:spcPct val="100000"/>
              </a:lnSpc>
              <a:buFont typeface="Arial"/>
              <a:buChar char="●"/>
            </a:pPr>
            <a:endParaRPr lang="en-GB" altLang="zh-CN" sz="2800" dirty="0">
              <a:solidFill>
                <a:schemeClr val="dk1"/>
              </a:solidFill>
            </a:endParaRPr>
          </a:p>
          <a:p>
            <a:pPr>
              <a:lnSpc>
                <a:spcPct val="100000"/>
              </a:lnSpc>
              <a:buFont typeface="Arial"/>
              <a:buChar char="●"/>
            </a:pPr>
            <a:endParaRPr lang="en-GB" altLang="zh-CN" sz="2800" kern="100" dirty="0">
              <a:effectLst/>
              <a:latin typeface="Academy Engraved LET" pitchFamily="2" charset="0"/>
              <a:ea typeface="等线" panose="02010600030101010101" pitchFamily="2" charset="-122"/>
              <a:cs typeface="Times New Roman" panose="02020603050405020304" pitchFamily="18" charset="0"/>
            </a:endParaRPr>
          </a:p>
          <a:p>
            <a:pPr marL="457200" lvl="0" indent="-342900" algn="l" rtl="0">
              <a:lnSpc>
                <a:spcPct val="100000"/>
              </a:lnSpc>
              <a:spcBef>
                <a:spcPts val="1000"/>
              </a:spcBef>
              <a:spcAft>
                <a:spcPts val="0"/>
              </a:spcAft>
              <a:buSzPts val="1800"/>
              <a:buChar char="●"/>
            </a:pPr>
            <a:endParaRPr dirty="0"/>
          </a:p>
        </p:txBody>
      </p:sp>
      <p:sp>
        <p:nvSpPr>
          <p:cNvPr id="224" name="Google Shape;224;p6"/>
          <p:cNvSpPr txBox="1"/>
          <p:nvPr/>
        </p:nvSpPr>
        <p:spPr>
          <a:xfrm>
            <a:off x="517275" y="7465368"/>
            <a:ext cx="53631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FR" sz="2000" b="1" i="1" dirty="0"/>
              <a:t>Figure 1</a:t>
            </a:r>
            <a:r>
              <a:rPr lang="fr-FR" sz="2000" i="1" dirty="0"/>
              <a:t> - General CBR cycle [1]</a:t>
            </a:r>
            <a:endParaRPr sz="2000" i="1" dirty="0"/>
          </a:p>
        </p:txBody>
      </p:sp>
      <mc:AlternateContent xmlns:mc="http://schemas.openxmlformats.org/markup-compatibility/2006" xmlns:a14="http://schemas.microsoft.com/office/drawing/2010/main">
        <mc:Choice Requires="a14">
          <p:sp>
            <p:nvSpPr>
              <p:cNvPr id="9" name="Google Shape;223;p6">
                <a:extLst>
                  <a:ext uri="{FF2B5EF4-FFF2-40B4-BE49-F238E27FC236}">
                    <a16:creationId xmlns:a16="http://schemas.microsoft.com/office/drawing/2014/main" id="{A0ED5F3B-95CB-4F93-A384-B29225AEDAB9}"/>
                  </a:ext>
                </a:extLst>
              </p:cNvPr>
              <p:cNvSpPr txBox="1">
                <a:spLocks/>
              </p:cNvSpPr>
              <p:nvPr/>
            </p:nvSpPr>
            <p:spPr>
              <a:xfrm>
                <a:off x="6197603" y="1697318"/>
                <a:ext cx="5382221" cy="2845806"/>
              </a:xfrm>
              <a:prstGeom prst="rect">
                <a:avLst/>
              </a:prstGeom>
              <a:ln>
                <a:noFill/>
              </a:ln>
            </p:spPr>
            <p:style>
              <a:lnRef idx="1">
                <a:schemeClr val="accent3"/>
              </a:lnRef>
              <a:fillRef idx="2">
                <a:schemeClr val="accent3"/>
              </a:fillRef>
              <a:effectRef idx="1">
                <a:schemeClr val="accent3"/>
              </a:effectRef>
              <a:fontRef idx="minor">
                <a:schemeClr val="dk1"/>
              </a:fontRef>
            </p:style>
            <p:txBody>
              <a:bodyPr spcFirstLastPara="1" wrap="square" lIns="91425" tIns="45700" rIns="91425" bIns="45700" anchor="t" anchorCtr="0">
                <a:normAutofit fontScale="40000" lnSpcReduction="2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nSpc>
                    <a:spcPct val="100000"/>
                  </a:lnSpc>
                  <a:buFont typeface="Arial"/>
                  <a:buChar char="●"/>
                </a:pPr>
                <a:r>
                  <a:rPr lang="en-GB" altLang="zh-CN" sz="5100" dirty="0"/>
                  <a:t>A case is a pair c = (</a:t>
                </a:r>
                <a:r>
                  <a:rPr lang="en-GB" altLang="zh-CN" sz="5100" dirty="0" err="1"/>
                  <a:t>d,l</a:t>
                </a:r>
                <a:r>
                  <a:rPr lang="en-GB" altLang="zh-CN" sz="5100" dirty="0"/>
                  <a:t>) ∈ </a:t>
                </a:r>
                <a:r>
                  <a:rPr lang="en-GB" altLang="zh-CN" sz="5100" kern="100" dirty="0">
                    <a:latin typeface="Academy Engraved LET" pitchFamily="2" charset="0"/>
                    <a:ea typeface="等线" panose="02010600030101010101" pitchFamily="2" charset="-122"/>
                    <a:cs typeface="Times New Roman" panose="02020603050405020304" pitchFamily="18" charset="0"/>
                  </a:rPr>
                  <a:t>D</a:t>
                </a:r>
                <a:r>
                  <a:rPr lang="en-GB" altLang="zh-CN" sz="5100" kern="100" dirty="0">
                    <a:latin typeface="Times New Roman" panose="02020603050405020304" pitchFamily="18" charset="0"/>
                    <a:ea typeface="等线" panose="02010600030101010101" pitchFamily="2" charset="-122"/>
                    <a:cs typeface="Times New Roman" panose="02020603050405020304" pitchFamily="18" charset="0"/>
                  </a:rPr>
                  <a:t>×</a:t>
                </a:r>
                <a:r>
                  <a:rPr lang="en-GB" altLang="zh-CN" sz="5100" kern="100" dirty="0">
                    <a:latin typeface="Academy Engraved LET" pitchFamily="2" charset="0"/>
                    <a:ea typeface="等线" panose="02010600030101010101" pitchFamily="2" charset="-122"/>
                    <a:cs typeface="Times New Roman" panose="02020603050405020304" pitchFamily="18" charset="0"/>
                  </a:rPr>
                  <a:t>L</a:t>
                </a:r>
              </a:p>
              <a:p>
                <a:pPr>
                  <a:lnSpc>
                    <a:spcPct val="100000"/>
                  </a:lnSpc>
                  <a:buFont typeface="Arial"/>
                  <a:buChar char="●"/>
                </a:pPr>
                <a:r>
                  <a:rPr lang="en-GB" altLang="zh-CN" sz="5100" dirty="0"/>
                  <a:t>L</a:t>
                </a:r>
                <a:r>
                  <a:rPr lang="en-GB" altLang="zh-CN" sz="5100" dirty="0" err="1"/>
                  <a:t>ocal</a:t>
                </a:r>
                <a:r>
                  <a:rPr lang="en-GB" altLang="zh-CN" sz="5100" dirty="0"/>
                  <a:t> similarity </a:t>
                </a:r>
                <a:r>
                  <a:rPr lang="en-GB" altLang="zh-CN" sz="5100" dirty="0" err="1"/>
                  <a:t>sim</a:t>
                </a:r>
                <a:r>
                  <a:rPr lang="en-GB" altLang="zh-CN" sz="5100" baseline="-25000" dirty="0" err="1">
                    <a:latin typeface="Times New Roman" panose="02020603050405020304" pitchFamily="18" charset="0"/>
                    <a:ea typeface="等线" panose="02010600030101010101" pitchFamily="2" charset="-122"/>
                  </a:rPr>
                  <a:t>Ai</a:t>
                </a:r>
                <a:r>
                  <a:rPr lang="en-GB" altLang="zh-CN" sz="5100" dirty="0">
                    <a:latin typeface="Times New Roman" panose="02020603050405020304" pitchFamily="18" charset="0"/>
                    <a:ea typeface="等线" panose="02010600030101010101" pitchFamily="2" charset="-122"/>
                  </a:rPr>
                  <a:t>: </a:t>
                </a:r>
                <a:r>
                  <a:rPr lang="en-GB" altLang="zh-CN" sz="5100" dirty="0" err="1"/>
                  <a:t>T</a:t>
                </a:r>
                <a:r>
                  <a:rPr lang="en-GB" altLang="zh-CN" sz="5100" baseline="-25000" dirty="0" err="1">
                    <a:latin typeface="Times New Roman" panose="02020603050405020304" pitchFamily="18" charset="0"/>
                    <a:ea typeface="等线" panose="02010600030101010101" pitchFamily="2" charset="-122"/>
                  </a:rPr>
                  <a:t>irange</a:t>
                </a:r>
                <a:r>
                  <a:rPr lang="en-GB" altLang="zh-CN" sz="5100" dirty="0"/>
                  <a:t>×</a:t>
                </a:r>
                <a:r>
                  <a:rPr lang="en-GB" altLang="zh-CN" sz="5100" dirty="0" err="1"/>
                  <a:t>T</a:t>
                </a:r>
                <a:r>
                  <a:rPr lang="en-GB" altLang="zh-CN" sz="5100" baseline="-25000" dirty="0" err="1">
                    <a:latin typeface="Times New Roman" panose="02020603050405020304" pitchFamily="18" charset="0"/>
                    <a:ea typeface="等线" panose="02010600030101010101" pitchFamily="2" charset="-122"/>
                  </a:rPr>
                  <a:t>irange</a:t>
                </a:r>
                <a:r>
                  <a:rPr lang="en-GB" altLang="zh-CN" sz="5100" baseline="-25000" dirty="0">
                    <a:latin typeface="Times New Roman" panose="02020603050405020304" pitchFamily="18" charset="0"/>
                    <a:ea typeface="等线" panose="02010600030101010101" pitchFamily="2" charset="-122"/>
                  </a:rPr>
                  <a:t> </a:t>
                </a:r>
                <a:r>
                  <a:rPr lang="en-GB" altLang="zh-CN" sz="5100" dirty="0"/>
                  <a:t>→ [0,1]</a:t>
                </a:r>
              </a:p>
              <a:p>
                <a:pPr>
                  <a:lnSpc>
                    <a:spcPct val="100000"/>
                  </a:lnSpc>
                  <a:buFont typeface="Arial"/>
                  <a:buChar char="●"/>
                </a:pPr>
                <a:r>
                  <a:rPr lang="en-GB" altLang="zh-CN" sz="5100" dirty="0"/>
                  <a:t>Global similarity: </a:t>
                </a:r>
              </a:p>
              <a:p>
                <a:pPr marL="114300" indent="0">
                  <a:lnSpc>
                    <a:spcPct val="100000"/>
                  </a:lnSpc>
                  <a:buNone/>
                </a:pPr>
                <a:r>
                  <a:rPr lang="en-GB" altLang="zh-CN" sz="5100" dirty="0"/>
                  <a:t>      sim</a:t>
                </a:r>
                <a:r>
                  <a:rPr lang="el-GR" altLang="zh-CN" sz="5100" baseline="-25000" dirty="0">
                    <a:latin typeface="Times New Roman" panose="02020603050405020304" pitchFamily="18" charset="0"/>
                    <a:ea typeface="等线" panose="02010600030101010101" pitchFamily="2" charset="-122"/>
                    <a:cs typeface="Times New Roman" panose="02020603050405020304" pitchFamily="18" charset="0"/>
                  </a:rPr>
                  <a:t>Φ</a:t>
                </a:r>
                <a:r>
                  <a:rPr lang="el-GR" altLang="zh-CN" sz="5100" dirty="0"/>
                  <a:t>(</a:t>
                </a:r>
                <a14:m>
                  <m:oMath xmlns:m="http://schemas.openxmlformats.org/officeDocument/2006/math">
                    <m:acc>
                      <m:accPr>
                        <m:chr m:val="̅"/>
                        <m:ctrlPr>
                          <a:rPr lang="ar-AE" altLang="zh-CN" sz="5100" i="1">
                            <a:latin typeface="Cambria Math" panose="02040503050406030204" pitchFamily="18" charset="0"/>
                          </a:rPr>
                        </m:ctrlPr>
                      </m:accPr>
                      <m:e>
                        <m:r>
                          <a:rPr lang="zh-CN" altLang="ar-AE" sz="5100">
                            <a:latin typeface="Cambria Math" panose="02040503050406030204" pitchFamily="18" charset="0"/>
                          </a:rPr>
                          <m:t>𝑥</m:t>
                        </m:r>
                      </m:e>
                    </m:acc>
                  </m:oMath>
                </a14:m>
                <a:r>
                  <a:rPr lang="ar-AE" altLang="zh-CN" sz="5100" dirty="0"/>
                  <a:t>,</a:t>
                </a:r>
                <a14:m>
                  <m:oMath xmlns:m="http://schemas.openxmlformats.org/officeDocument/2006/math">
                    <m:acc>
                      <m:accPr>
                        <m:chr m:val="̅"/>
                        <m:ctrlPr>
                          <a:rPr lang="ar-AE" altLang="zh-CN" sz="5100" i="1">
                            <a:latin typeface="Cambria Math" panose="02040503050406030204" pitchFamily="18" charset="0"/>
                          </a:rPr>
                        </m:ctrlPr>
                      </m:accPr>
                      <m:e>
                        <m:r>
                          <a:rPr lang="zh-CN" altLang="ar-AE" sz="5100">
                            <a:latin typeface="Cambria Math" panose="02040503050406030204" pitchFamily="18" charset="0"/>
                          </a:rPr>
                          <m:t>𝑦</m:t>
                        </m:r>
                      </m:e>
                    </m:acc>
                  </m:oMath>
                </a14:m>
                <a:r>
                  <a:rPr lang="en-GB" altLang="zh-CN" sz="5100" dirty="0"/>
                  <a:t>) = </a:t>
                </a:r>
                <a:r>
                  <a:rPr lang="el-GR" altLang="zh-CN" sz="5100" dirty="0"/>
                  <a:t>Φ(</a:t>
                </a:r>
                <a:r>
                  <a:rPr lang="en-GB" altLang="zh-CN" sz="5100" dirty="0"/>
                  <a:t>sim</a:t>
                </a:r>
                <a:r>
                  <a:rPr lang="en-GB" altLang="zh-CN" sz="5100" baseline="-25000" dirty="0">
                    <a:latin typeface="Times New Roman" panose="02020603050405020304" pitchFamily="18" charset="0"/>
                    <a:ea typeface="等线" panose="02010600030101010101" pitchFamily="2" charset="-122"/>
                  </a:rPr>
                  <a:t>A1</a:t>
                </a:r>
                <a:r>
                  <a:rPr lang="en-GB" altLang="zh-CN" sz="5100" dirty="0"/>
                  <a:t>(</a:t>
                </a:r>
                <a:r>
                  <a:rPr lang="en-GB" altLang="zh-CN" sz="5100" dirty="0">
                    <a:latin typeface="Times New Roman" panose="02020603050405020304" pitchFamily="18" charset="0"/>
                    <a:ea typeface="等线" panose="02010600030101010101" pitchFamily="2" charset="-122"/>
                  </a:rPr>
                  <a:t>x</a:t>
                </a:r>
                <a:r>
                  <a:rPr lang="en-GB" altLang="zh-CN" sz="5100" baseline="-25000" dirty="0">
                    <a:latin typeface="Times New Roman" panose="02020603050405020304" pitchFamily="18" charset="0"/>
                    <a:ea typeface="等线" panose="02010600030101010101" pitchFamily="2" charset="-122"/>
                  </a:rPr>
                  <a:t>1</a:t>
                </a:r>
                <a:r>
                  <a:rPr lang="en-GB" altLang="zh-CN" sz="5100" dirty="0">
                    <a:latin typeface="Times New Roman" panose="02020603050405020304" pitchFamily="18" charset="0"/>
                    <a:ea typeface="等线" panose="02010600030101010101" pitchFamily="2" charset="-122"/>
                  </a:rPr>
                  <a:t>,y</a:t>
                </a:r>
                <a:r>
                  <a:rPr lang="en-GB" altLang="zh-CN" sz="5100" baseline="-25000" dirty="0">
                    <a:latin typeface="Times New Roman" panose="02020603050405020304" pitchFamily="18" charset="0"/>
                    <a:ea typeface="等线" panose="02010600030101010101" pitchFamily="2" charset="-122"/>
                  </a:rPr>
                  <a:t>1</a:t>
                </a:r>
                <a:r>
                  <a:rPr lang="en-GB" altLang="zh-CN" sz="5100" dirty="0"/>
                  <a:t>),…,  </a:t>
                </a:r>
              </a:p>
              <a:p>
                <a:pPr marL="114300" indent="0">
                  <a:lnSpc>
                    <a:spcPct val="100000"/>
                  </a:lnSpc>
                  <a:buFont typeface="Arial"/>
                  <a:buNone/>
                </a:pPr>
                <a:r>
                  <a:rPr lang="en-GB" altLang="zh-CN" sz="5100" dirty="0"/>
                  <a:t>                          </a:t>
                </a:r>
                <a:r>
                  <a:rPr lang="en-GB" altLang="zh-CN" sz="5100" dirty="0" err="1"/>
                  <a:t>sim</a:t>
                </a:r>
                <a:r>
                  <a:rPr lang="en-GB" altLang="zh-CN" sz="5100" baseline="-25000" dirty="0" err="1">
                    <a:latin typeface="Times New Roman" panose="02020603050405020304" pitchFamily="18" charset="0"/>
                    <a:ea typeface="等线" panose="02010600030101010101" pitchFamily="2" charset="-122"/>
                  </a:rPr>
                  <a:t>An</a:t>
                </a:r>
                <a:r>
                  <a:rPr lang="en-GB" altLang="zh-CN" sz="5100" dirty="0"/>
                  <a:t>(</a:t>
                </a:r>
                <a:r>
                  <a:rPr lang="en-GB" altLang="zh-CN" sz="5100" dirty="0" err="1">
                    <a:latin typeface="Times New Roman" panose="02020603050405020304" pitchFamily="18" charset="0"/>
                    <a:ea typeface="等线" panose="02010600030101010101" pitchFamily="2" charset="-122"/>
                  </a:rPr>
                  <a:t>x</a:t>
                </a:r>
                <a:r>
                  <a:rPr lang="en-GB" altLang="zh-CN" sz="5100" baseline="-25000" dirty="0" err="1">
                    <a:latin typeface="Times New Roman" panose="02020603050405020304" pitchFamily="18" charset="0"/>
                    <a:ea typeface="等线" panose="02010600030101010101" pitchFamily="2" charset="-122"/>
                  </a:rPr>
                  <a:t>n</a:t>
                </a:r>
                <a:r>
                  <a:rPr lang="en-GB" altLang="zh-CN" sz="5100" dirty="0" err="1">
                    <a:latin typeface="Times New Roman" panose="02020603050405020304" pitchFamily="18" charset="0"/>
                    <a:ea typeface="等线" panose="02010600030101010101" pitchFamily="2" charset="-122"/>
                  </a:rPr>
                  <a:t>,y</a:t>
                </a:r>
                <a:r>
                  <a:rPr lang="en-GB" altLang="zh-CN" sz="5100" baseline="-25000" dirty="0" err="1">
                    <a:latin typeface="Times New Roman" panose="02020603050405020304" pitchFamily="18" charset="0"/>
                    <a:ea typeface="等线" panose="02010600030101010101" pitchFamily="2" charset="-122"/>
                  </a:rPr>
                  <a:t>n</a:t>
                </a:r>
                <a:r>
                  <a:rPr lang="en-GB" altLang="zh-CN" sz="5100" dirty="0"/>
                  <a:t>)) </a:t>
                </a:r>
              </a:p>
              <a:p>
                <a:pPr>
                  <a:lnSpc>
                    <a:spcPct val="100000"/>
                  </a:lnSpc>
                  <a:buFont typeface="Arial"/>
                  <a:buChar char="●"/>
                </a:pPr>
                <a:r>
                  <a:rPr lang="en-GB" altLang="zh-CN" sz="5100" dirty="0"/>
                  <a:t>Aggregation function: </a:t>
                </a:r>
              </a:p>
              <a:p>
                <a:pPr marL="114300" indent="0">
                  <a:lnSpc>
                    <a:spcPct val="100000"/>
                  </a:lnSpc>
                  <a:buFont typeface="Arial"/>
                  <a:buNone/>
                </a:pPr>
                <a:r>
                  <a:rPr lang="en-GB" altLang="zh-CN" sz="5100" dirty="0"/>
                  <a:t>      </a:t>
                </a:r>
                <a:r>
                  <a:rPr lang="el-GR" altLang="zh-CN" sz="5100" dirty="0"/>
                  <a:t>Φ: [0,1]</a:t>
                </a:r>
                <a:r>
                  <a:rPr lang="en-GB" altLang="zh-CN" sz="5100" baseline="30000" dirty="0">
                    <a:latin typeface="Times New Roman" panose="02020603050405020304" pitchFamily="18" charset="0"/>
                    <a:ea typeface="等线" panose="02010600030101010101" pitchFamily="2" charset="-122"/>
                  </a:rPr>
                  <a:t>n </a:t>
                </a:r>
                <a:r>
                  <a:rPr lang="en-GB" altLang="zh-CN" sz="5100" dirty="0"/>
                  <a:t>→ [0,1].</a:t>
                </a:r>
              </a:p>
            </p:txBody>
          </p:sp>
        </mc:Choice>
        <mc:Fallback xmlns="">
          <p:sp>
            <p:nvSpPr>
              <p:cNvPr id="9" name="Google Shape;223;p6">
                <a:extLst>
                  <a:ext uri="{FF2B5EF4-FFF2-40B4-BE49-F238E27FC236}">
                    <a16:creationId xmlns:a16="http://schemas.microsoft.com/office/drawing/2014/main" id="{A0ED5F3B-95CB-4F93-A384-B29225AEDAB9}"/>
                  </a:ext>
                </a:extLst>
              </p:cNvPr>
              <p:cNvSpPr txBox="1">
                <a:spLocks noRot="1" noChangeAspect="1" noMove="1" noResize="1" noEditPoints="1" noAdjustHandles="1" noChangeArrowheads="1" noChangeShapeType="1" noTextEdit="1"/>
              </p:cNvSpPr>
              <p:nvPr/>
            </p:nvSpPr>
            <p:spPr>
              <a:xfrm>
                <a:off x="6197603" y="1697318"/>
                <a:ext cx="5382221" cy="2845806"/>
              </a:xfrm>
              <a:prstGeom prst="rect">
                <a:avLst/>
              </a:prstGeom>
              <a:blipFill>
                <a:blip r:embed="rId3"/>
                <a:stretch>
                  <a:fillRect/>
                </a:stretch>
              </a:blipFill>
              <a:ln>
                <a:noFill/>
              </a:ln>
            </p:spPr>
            <p:txBody>
              <a:bodyPr/>
              <a:lstStyle/>
              <a:p>
                <a:r>
                  <a:rPr lang="fr-FR">
                    <a:noFill/>
                  </a:rPr>
                  <a:t> </a:t>
                </a:r>
              </a:p>
            </p:txBody>
          </p:sp>
        </mc:Fallback>
      </mc:AlternateContent>
      <p:sp>
        <p:nvSpPr>
          <p:cNvPr id="11" name="Pfeil: nach rechts 34">
            <a:extLst>
              <a:ext uri="{FF2B5EF4-FFF2-40B4-BE49-F238E27FC236}">
                <a16:creationId xmlns:a16="http://schemas.microsoft.com/office/drawing/2014/main" id="{09610744-6875-430A-B0BD-C40E5FA63596}"/>
              </a:ext>
            </a:extLst>
          </p:cNvPr>
          <p:cNvSpPr/>
          <p:nvPr/>
        </p:nvSpPr>
        <p:spPr>
          <a:xfrm>
            <a:off x="5215733" y="1933640"/>
            <a:ext cx="664642" cy="3048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sp>
        <p:nvSpPr>
          <p:cNvPr id="10" name="ZoneTexte 9">
            <a:extLst>
              <a:ext uri="{FF2B5EF4-FFF2-40B4-BE49-F238E27FC236}">
                <a16:creationId xmlns:a16="http://schemas.microsoft.com/office/drawing/2014/main" id="{2A501F39-AADC-43B7-A4FF-F4890AFD5060}"/>
              </a:ext>
            </a:extLst>
          </p:cNvPr>
          <p:cNvSpPr txBox="1"/>
          <p:nvPr/>
        </p:nvSpPr>
        <p:spPr>
          <a:xfrm>
            <a:off x="517275" y="1125711"/>
            <a:ext cx="7380602" cy="461665"/>
          </a:xfrm>
          <a:prstGeom prst="rect">
            <a:avLst/>
          </a:prstGeom>
          <a:noFill/>
        </p:spPr>
        <p:txBody>
          <a:bodyPr wrap="square">
            <a:spAutoFit/>
          </a:bodyPr>
          <a:lstStyle/>
          <a:p>
            <a:r>
              <a:rPr lang="fr-FR" sz="2400" b="1" dirty="0">
                <a:solidFill>
                  <a:schemeClr val="dk1"/>
                </a:solidFill>
              </a:rPr>
              <a:t>- Case </a:t>
            </a:r>
            <a:r>
              <a:rPr lang="fr-FR" sz="2400" b="1" dirty="0" err="1">
                <a:solidFill>
                  <a:schemeClr val="dk1"/>
                </a:solidFill>
              </a:rPr>
              <a:t>Representation</a:t>
            </a:r>
            <a:r>
              <a:rPr lang="fr-FR" sz="2400" b="1" dirty="0">
                <a:solidFill>
                  <a:schemeClr val="dk1"/>
                </a:solidFill>
              </a:rPr>
              <a:t> &amp; </a:t>
            </a:r>
            <a:r>
              <a:rPr lang="fr-FR" sz="2400" b="1" dirty="0" err="1">
                <a:solidFill>
                  <a:schemeClr val="dk1"/>
                </a:solidFill>
              </a:rPr>
              <a:t>Similarity</a:t>
            </a:r>
            <a:r>
              <a:rPr lang="fr-FR" sz="2400" b="1" dirty="0">
                <a:solidFill>
                  <a:schemeClr val="dk1"/>
                </a:solidFill>
              </a:rPr>
              <a:t> </a:t>
            </a:r>
            <a:r>
              <a:rPr lang="fr-FR" sz="2400" b="1" dirty="0" err="1">
                <a:solidFill>
                  <a:schemeClr val="dk1"/>
                </a:solidFill>
              </a:rPr>
              <a:t>Assessment</a:t>
            </a:r>
            <a:endParaRPr lang="fr-FR" sz="2400" b="1" dirty="0">
              <a:solidFill>
                <a:schemeClr val="dk1"/>
              </a:solidFill>
            </a:endParaRPr>
          </a:p>
        </p:txBody>
      </p:sp>
      <p:sp>
        <p:nvSpPr>
          <p:cNvPr id="12" name="ZoneTexte 11">
            <a:extLst>
              <a:ext uri="{FF2B5EF4-FFF2-40B4-BE49-F238E27FC236}">
                <a16:creationId xmlns:a16="http://schemas.microsoft.com/office/drawing/2014/main" id="{06ECEC99-24F6-4D42-BA9F-5C5B17416D54}"/>
              </a:ext>
            </a:extLst>
          </p:cNvPr>
          <p:cNvSpPr txBox="1"/>
          <p:nvPr/>
        </p:nvSpPr>
        <p:spPr>
          <a:xfrm>
            <a:off x="839972" y="3892170"/>
            <a:ext cx="5382221" cy="2374433"/>
          </a:xfrm>
          <a:prstGeom prst="rect">
            <a:avLst/>
          </a:prstGeom>
          <a:noFill/>
        </p:spPr>
        <p:txBody>
          <a:bodyPr wrap="square">
            <a:spAutoFit/>
          </a:bodyPr>
          <a:lstStyle/>
          <a:p>
            <a:pPr marL="342900" indent="-342900">
              <a:lnSpc>
                <a:spcPct val="70000"/>
              </a:lnSpc>
              <a:spcBef>
                <a:spcPts val="1000"/>
              </a:spcBef>
              <a:buClr>
                <a:schemeClr val="dk1"/>
              </a:buClr>
              <a:buSzPts val="1800"/>
              <a:buFont typeface="Wingdings" panose="05000000000000000000" pitchFamily="2" charset="2"/>
              <a:buChar char="Ø"/>
            </a:pPr>
            <a:r>
              <a:rPr lang="en-GB" altLang="zh-CN" sz="2000" dirty="0">
                <a:solidFill>
                  <a:schemeClr val="dk1"/>
                </a:solidFill>
              </a:rPr>
              <a:t>Unordered symbolic attributes  </a:t>
            </a:r>
          </a:p>
          <a:p>
            <a:pPr>
              <a:lnSpc>
                <a:spcPct val="70000"/>
              </a:lnSpc>
              <a:spcBef>
                <a:spcPts val="1000"/>
              </a:spcBef>
              <a:buClr>
                <a:schemeClr val="dk1"/>
              </a:buClr>
              <a:buSzPts val="1800"/>
            </a:pPr>
            <a:r>
              <a:rPr lang="en-GB" altLang="zh-CN" sz="2000" dirty="0">
                <a:solidFill>
                  <a:schemeClr val="dk1"/>
                </a:solidFill>
              </a:rPr>
              <a:t>    - </a:t>
            </a:r>
            <a:r>
              <a:rPr lang="en-GB" altLang="zh-CN" sz="2000" b="1" dirty="0">
                <a:solidFill>
                  <a:schemeClr val="dk1"/>
                </a:solidFill>
              </a:rPr>
              <a:t>Tabular similarity measures</a:t>
            </a:r>
          </a:p>
          <a:p>
            <a:pPr>
              <a:lnSpc>
                <a:spcPct val="70000"/>
              </a:lnSpc>
              <a:spcBef>
                <a:spcPts val="1000"/>
              </a:spcBef>
              <a:buClr>
                <a:schemeClr val="dk1"/>
              </a:buClr>
              <a:buSzPts val="1800"/>
            </a:pPr>
            <a:r>
              <a:rPr lang="en-GB" altLang="zh-CN" sz="2000" dirty="0">
                <a:solidFill>
                  <a:schemeClr val="dk1"/>
                </a:solidFill>
              </a:rPr>
              <a:t>    - Taxonomies</a:t>
            </a:r>
          </a:p>
          <a:p>
            <a:pPr marL="342900" indent="-342900">
              <a:lnSpc>
                <a:spcPct val="70000"/>
              </a:lnSpc>
              <a:spcBef>
                <a:spcPts val="1000"/>
              </a:spcBef>
              <a:buClr>
                <a:schemeClr val="dk1"/>
              </a:buClr>
              <a:buSzPts val="1800"/>
              <a:buFont typeface="Wingdings" panose="05000000000000000000" pitchFamily="2" charset="2"/>
              <a:buChar char="Ø"/>
            </a:pPr>
            <a:r>
              <a:rPr lang="en-GB" altLang="zh-CN" sz="2000" dirty="0">
                <a:solidFill>
                  <a:schemeClr val="dk1"/>
                </a:solidFill>
              </a:rPr>
              <a:t>String attributes </a:t>
            </a:r>
          </a:p>
          <a:p>
            <a:pPr>
              <a:lnSpc>
                <a:spcPct val="70000"/>
              </a:lnSpc>
              <a:spcBef>
                <a:spcPts val="1000"/>
              </a:spcBef>
              <a:buClr>
                <a:schemeClr val="dk1"/>
              </a:buClr>
              <a:buSzPts val="1800"/>
            </a:pPr>
            <a:r>
              <a:rPr lang="en-GB" altLang="zh-CN" sz="2000" dirty="0">
                <a:solidFill>
                  <a:schemeClr val="dk1"/>
                </a:solidFill>
              </a:rPr>
              <a:t>    - EQUALITY </a:t>
            </a:r>
          </a:p>
          <a:p>
            <a:pPr>
              <a:lnSpc>
                <a:spcPct val="70000"/>
              </a:lnSpc>
              <a:spcBef>
                <a:spcPts val="1000"/>
              </a:spcBef>
              <a:buClr>
                <a:schemeClr val="dk1"/>
              </a:buClr>
              <a:buSzPts val="1800"/>
            </a:pPr>
            <a:r>
              <a:rPr lang="en-GB" altLang="zh-CN" sz="2000" dirty="0">
                <a:solidFill>
                  <a:schemeClr val="dk1"/>
                </a:solidFill>
              </a:rPr>
              <a:t>    - NGRAM</a:t>
            </a:r>
          </a:p>
          <a:p>
            <a:pPr>
              <a:lnSpc>
                <a:spcPct val="70000"/>
              </a:lnSpc>
              <a:spcBef>
                <a:spcPts val="1000"/>
              </a:spcBef>
              <a:buClr>
                <a:schemeClr val="dk1"/>
              </a:buClr>
              <a:buSzPts val="1800"/>
            </a:pPr>
            <a:r>
              <a:rPr lang="en-GB" altLang="zh-CN" sz="2000" dirty="0">
                <a:solidFill>
                  <a:schemeClr val="dk1"/>
                </a:solidFill>
              </a:rPr>
              <a:t>    - </a:t>
            </a:r>
            <a:r>
              <a:rPr lang="fr-FR" altLang="zh-CN" sz="2000" b="1" dirty="0">
                <a:solidFill>
                  <a:schemeClr val="dk1"/>
                </a:solidFill>
              </a:rPr>
              <a:t>LEVENSHTEIN mode</a:t>
            </a:r>
            <a:endParaRPr lang="en-GB" altLang="zh-CN" sz="2000" b="1" dirty="0">
              <a:solidFill>
                <a:schemeClr val="dk1"/>
              </a:solidFill>
            </a:endParaRPr>
          </a:p>
        </p:txBody>
      </p:sp>
    </p:spTree>
    <p:extLst>
      <p:ext uri="{BB962C8B-B14F-4D97-AF65-F5344CB8AC3E}">
        <p14:creationId xmlns:p14="http://schemas.microsoft.com/office/powerpoint/2010/main" val="593215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19" name="Rechteck 9">
            <a:extLst>
              <a:ext uri="{FF2B5EF4-FFF2-40B4-BE49-F238E27FC236}">
                <a16:creationId xmlns:a16="http://schemas.microsoft.com/office/drawing/2014/main" id="{75D2D192-0C42-453C-8ABE-FE145B39AA29}"/>
              </a:ext>
            </a:extLst>
          </p:cNvPr>
          <p:cNvSpPr/>
          <p:nvPr/>
        </p:nvSpPr>
        <p:spPr>
          <a:xfrm flipH="1">
            <a:off x="-2" y="935512"/>
            <a:ext cx="12191999" cy="2011677"/>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21" name="Google Shape;221;p6"/>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dirty="0"/>
              <a:t>ISAE-SUPAERO</a:t>
            </a:r>
            <a:endParaRPr dirty="0"/>
          </a:p>
        </p:txBody>
      </p:sp>
      <p:sp>
        <p:nvSpPr>
          <p:cNvPr id="222" name="Google Shape;222;p6"/>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r>
              <a:rPr lang="fr-FR" dirty="0"/>
              <a:t>3</a:t>
            </a:r>
            <a:endParaRPr dirty="0"/>
          </a:p>
        </p:txBody>
      </p:sp>
      <p:sp>
        <p:nvSpPr>
          <p:cNvPr id="220" name="Google Shape;220;p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Arial"/>
              <a:buNone/>
            </a:pPr>
            <a:r>
              <a:rPr lang="fr-FR" altLang="zh-CN" dirty="0"/>
              <a:t>State of Art</a:t>
            </a:r>
            <a:endParaRPr lang="en-US" altLang="zh-CN" dirty="0"/>
          </a:p>
        </p:txBody>
      </p:sp>
      <p:sp>
        <p:nvSpPr>
          <p:cNvPr id="11" name="ZoneTexte 10">
            <a:extLst>
              <a:ext uri="{FF2B5EF4-FFF2-40B4-BE49-F238E27FC236}">
                <a16:creationId xmlns:a16="http://schemas.microsoft.com/office/drawing/2014/main" id="{6C6893B6-4CD2-4186-824E-68BD0DF62ADA}"/>
              </a:ext>
            </a:extLst>
          </p:cNvPr>
          <p:cNvSpPr txBox="1"/>
          <p:nvPr/>
        </p:nvSpPr>
        <p:spPr>
          <a:xfrm>
            <a:off x="434097" y="1137915"/>
            <a:ext cx="10788960" cy="1631216"/>
          </a:xfrm>
          <a:prstGeom prst="rect">
            <a:avLst/>
          </a:prstGeom>
          <a:noFill/>
        </p:spPr>
        <p:txBody>
          <a:bodyPr wrap="square">
            <a:spAutoFit/>
          </a:bodyPr>
          <a:lstStyle/>
          <a:p>
            <a:pPr marL="457200" indent="-457200" algn="l">
              <a:buFont typeface="Wingdings" panose="05000000000000000000" pitchFamily="2" charset="2"/>
              <a:buChar char="Ø"/>
            </a:pPr>
            <a:r>
              <a:rPr lang="en-US" sz="2800" b="1" dirty="0"/>
              <a:t>3 Performance Goals of Case Base Maintenance (CBM) [2]</a:t>
            </a:r>
          </a:p>
          <a:p>
            <a:pPr marL="742950" lvl="1" indent="-285750" algn="l">
              <a:buFont typeface="Arial" panose="020B0604020202020204" pitchFamily="34" charset="0"/>
              <a:buChar char="•"/>
            </a:pPr>
            <a:r>
              <a:rPr lang="en-US" sz="2400" dirty="0"/>
              <a:t>Efficiency</a:t>
            </a:r>
          </a:p>
          <a:p>
            <a:pPr marL="742950" lvl="1" indent="-285750" algn="l">
              <a:buFont typeface="Arial" panose="020B0604020202020204" pitchFamily="34" charset="0"/>
              <a:buChar char="•"/>
            </a:pPr>
            <a:r>
              <a:rPr lang="en-US" sz="2400" b="1" dirty="0">
                <a:solidFill>
                  <a:schemeClr val="tx1"/>
                </a:solidFill>
              </a:rPr>
              <a:t>Competence</a:t>
            </a:r>
          </a:p>
          <a:p>
            <a:pPr marL="742950" lvl="1" indent="-285750" algn="l">
              <a:buFont typeface="Arial" panose="020B0604020202020204" pitchFamily="34" charset="0"/>
              <a:buChar char="•"/>
            </a:pPr>
            <a:r>
              <a:rPr lang="en-US" sz="2400" dirty="0"/>
              <a:t>Solution Quality</a:t>
            </a:r>
          </a:p>
        </p:txBody>
      </p:sp>
      <p:sp>
        <p:nvSpPr>
          <p:cNvPr id="17" name="ZoneTexte 16">
            <a:extLst>
              <a:ext uri="{FF2B5EF4-FFF2-40B4-BE49-F238E27FC236}">
                <a16:creationId xmlns:a16="http://schemas.microsoft.com/office/drawing/2014/main" id="{EA3494AE-5733-4D8A-96A3-A27B781A7B42}"/>
              </a:ext>
            </a:extLst>
          </p:cNvPr>
          <p:cNvSpPr txBox="1"/>
          <p:nvPr/>
        </p:nvSpPr>
        <p:spPr>
          <a:xfrm>
            <a:off x="724576" y="3206092"/>
            <a:ext cx="5018680" cy="461665"/>
          </a:xfrm>
          <a:prstGeom prst="rect">
            <a:avLst/>
          </a:prstGeom>
          <a:noFill/>
        </p:spPr>
        <p:txBody>
          <a:bodyPr wrap="square">
            <a:spAutoFit/>
          </a:bodyPr>
          <a:lstStyle/>
          <a:p>
            <a:pPr marL="342900" indent="-342900">
              <a:buFont typeface="Wingdings" panose="05000000000000000000" pitchFamily="2" charset="2"/>
              <a:buChar char="Ø"/>
            </a:pPr>
            <a:r>
              <a:rPr lang="fr-FR" sz="2400" b="1" dirty="0"/>
              <a:t>Case addition </a:t>
            </a:r>
            <a:r>
              <a:rPr lang="fr-FR" sz="2400" b="1" dirty="0" err="1"/>
              <a:t>strategies</a:t>
            </a:r>
            <a:endParaRPr lang="fr-FR" sz="2400" b="1" dirty="0"/>
          </a:p>
        </p:txBody>
      </p:sp>
      <p:sp>
        <p:nvSpPr>
          <p:cNvPr id="18" name="ZoneTexte 17">
            <a:extLst>
              <a:ext uri="{FF2B5EF4-FFF2-40B4-BE49-F238E27FC236}">
                <a16:creationId xmlns:a16="http://schemas.microsoft.com/office/drawing/2014/main" id="{6CAEA4DB-E432-4DCB-A5E2-06D3BC2C689A}"/>
              </a:ext>
            </a:extLst>
          </p:cNvPr>
          <p:cNvSpPr txBox="1"/>
          <p:nvPr/>
        </p:nvSpPr>
        <p:spPr>
          <a:xfrm>
            <a:off x="6055483" y="3219397"/>
            <a:ext cx="6669207" cy="461665"/>
          </a:xfrm>
          <a:prstGeom prst="rect">
            <a:avLst/>
          </a:prstGeom>
          <a:noFill/>
        </p:spPr>
        <p:txBody>
          <a:bodyPr wrap="square">
            <a:spAutoFit/>
          </a:bodyPr>
          <a:lstStyle/>
          <a:p>
            <a:pPr marL="342900" indent="-342900">
              <a:buFont typeface="Wingdings" panose="05000000000000000000" pitchFamily="2" charset="2"/>
              <a:buChar char="Ø"/>
            </a:pPr>
            <a:r>
              <a:rPr lang="fr-FR" sz="2400" b="1" dirty="0"/>
              <a:t>Case </a:t>
            </a:r>
            <a:r>
              <a:rPr lang="fr-FR" sz="2400" b="1" dirty="0" err="1"/>
              <a:t>deletion</a:t>
            </a:r>
            <a:r>
              <a:rPr lang="fr-FR" sz="2400" b="1" dirty="0"/>
              <a:t> </a:t>
            </a:r>
            <a:r>
              <a:rPr lang="fr-FR" sz="2400" b="1" dirty="0" err="1"/>
              <a:t>strategies</a:t>
            </a:r>
            <a:endParaRPr lang="en-US" sz="2400" b="1" dirty="0"/>
          </a:p>
        </p:txBody>
      </p:sp>
      <p:sp>
        <p:nvSpPr>
          <p:cNvPr id="22" name="ZoneTexte 21">
            <a:extLst>
              <a:ext uri="{FF2B5EF4-FFF2-40B4-BE49-F238E27FC236}">
                <a16:creationId xmlns:a16="http://schemas.microsoft.com/office/drawing/2014/main" id="{35CAE7A9-5DB3-4470-B02A-C206469E58E0}"/>
              </a:ext>
            </a:extLst>
          </p:cNvPr>
          <p:cNvSpPr txBox="1"/>
          <p:nvPr/>
        </p:nvSpPr>
        <p:spPr>
          <a:xfrm>
            <a:off x="901749" y="3681926"/>
            <a:ext cx="4841507" cy="1631216"/>
          </a:xfrm>
          <a:prstGeom prst="rect">
            <a:avLst/>
          </a:prstGeom>
          <a:noFill/>
        </p:spPr>
        <p:txBody>
          <a:bodyPr wrap="square">
            <a:spAutoFit/>
          </a:bodyPr>
          <a:lstStyle/>
          <a:p>
            <a:pPr marL="342900" indent="-342900">
              <a:buFont typeface="Arial" panose="020B0604020202020204" pitchFamily="34" charset="0"/>
              <a:buChar char="•"/>
            </a:pPr>
            <a:r>
              <a:rPr lang="en-US" sz="2000" b="1" dirty="0">
                <a:solidFill>
                  <a:schemeClr val="tx1"/>
                </a:solidFill>
              </a:rPr>
              <a:t>Random Addition</a:t>
            </a:r>
            <a:endParaRPr lang="fr-FR" sz="2000" b="1" dirty="0">
              <a:solidFill>
                <a:schemeClr val="tx1"/>
              </a:solidFill>
            </a:endParaRPr>
          </a:p>
          <a:p>
            <a:pPr marL="342900" indent="-342900">
              <a:buFont typeface="Arial" panose="020B0604020202020204" pitchFamily="34" charset="0"/>
              <a:buChar char="•"/>
            </a:pPr>
            <a:r>
              <a:rPr lang="fr-FR" sz="2000" b="1" dirty="0">
                <a:solidFill>
                  <a:schemeClr val="tx1"/>
                </a:solidFill>
              </a:rPr>
              <a:t>Condensed </a:t>
            </a:r>
            <a:r>
              <a:rPr lang="fr-FR" sz="2000" b="1" dirty="0" err="1">
                <a:solidFill>
                  <a:schemeClr val="tx1"/>
                </a:solidFill>
              </a:rPr>
              <a:t>Nearest-Neighbour</a:t>
            </a:r>
            <a:r>
              <a:rPr lang="fr-FR" sz="2000" b="1" dirty="0">
                <a:solidFill>
                  <a:schemeClr val="tx1"/>
                </a:solidFill>
              </a:rPr>
              <a:t> (CNN) </a:t>
            </a:r>
            <a:r>
              <a:rPr lang="fr-FR" sz="2000" b="1" dirty="0" err="1">
                <a:solidFill>
                  <a:schemeClr val="tx1"/>
                </a:solidFill>
              </a:rPr>
              <a:t>Algorithm</a:t>
            </a:r>
            <a:endParaRPr lang="fr-FR" sz="2000" b="1" dirty="0">
              <a:solidFill>
                <a:schemeClr val="tx1"/>
              </a:solidFill>
            </a:endParaRPr>
          </a:p>
          <a:p>
            <a:pPr marL="342900" indent="-342900">
              <a:buFont typeface="Arial" panose="020B0604020202020204" pitchFamily="34" charset="0"/>
              <a:buChar char="•"/>
            </a:pPr>
            <a:r>
              <a:rPr lang="fr-FR" sz="2000" b="1" dirty="0">
                <a:solidFill>
                  <a:schemeClr val="tx1"/>
                </a:solidFill>
              </a:rPr>
              <a:t>RC-CNN (Relative </a:t>
            </a:r>
            <a:r>
              <a:rPr lang="fr-FR" sz="2000" b="1" dirty="0" err="1">
                <a:solidFill>
                  <a:schemeClr val="tx1"/>
                </a:solidFill>
              </a:rPr>
              <a:t>Coverage</a:t>
            </a:r>
            <a:r>
              <a:rPr lang="fr-FR" sz="2000" b="1" dirty="0">
                <a:solidFill>
                  <a:schemeClr val="tx1"/>
                </a:solidFill>
              </a:rPr>
              <a:t>) [3]</a:t>
            </a:r>
          </a:p>
          <a:p>
            <a:pPr marL="342900" indent="-342900">
              <a:buFont typeface="Arial" panose="020B0604020202020204" pitchFamily="34" charset="0"/>
              <a:buChar char="•"/>
            </a:pPr>
            <a:r>
              <a:rPr lang="fr-FR" sz="2000" dirty="0"/>
              <a:t>CM-CNN (</a:t>
            </a:r>
            <a:r>
              <a:rPr lang="fr-FR" sz="2000" dirty="0" err="1"/>
              <a:t>Competence</a:t>
            </a:r>
            <a:r>
              <a:rPr lang="fr-FR" sz="2000" dirty="0"/>
              <a:t> </a:t>
            </a:r>
            <a:r>
              <a:rPr lang="fr-FR" sz="2000" dirty="0" err="1"/>
              <a:t>Mertric</a:t>
            </a:r>
            <a:r>
              <a:rPr lang="fr-FR" sz="2000" dirty="0"/>
              <a:t>)</a:t>
            </a:r>
          </a:p>
        </p:txBody>
      </p:sp>
      <p:sp>
        <p:nvSpPr>
          <p:cNvPr id="24" name="ZoneTexte 23">
            <a:extLst>
              <a:ext uri="{FF2B5EF4-FFF2-40B4-BE49-F238E27FC236}">
                <a16:creationId xmlns:a16="http://schemas.microsoft.com/office/drawing/2014/main" id="{D716C45E-FCF1-4037-ACE6-6742050D4458}"/>
              </a:ext>
            </a:extLst>
          </p:cNvPr>
          <p:cNvSpPr txBox="1"/>
          <p:nvPr/>
        </p:nvSpPr>
        <p:spPr>
          <a:xfrm>
            <a:off x="6280743" y="3700366"/>
            <a:ext cx="6041885" cy="2246769"/>
          </a:xfrm>
          <a:prstGeom prst="rect">
            <a:avLst/>
          </a:prstGeom>
          <a:noFill/>
        </p:spPr>
        <p:txBody>
          <a:bodyPr wrap="square">
            <a:spAutoFit/>
          </a:bodyPr>
          <a:lstStyle/>
          <a:p>
            <a:pPr marL="342900" indent="-342900" algn="l">
              <a:buFont typeface="Arial" panose="020B0604020202020204" pitchFamily="34" charset="0"/>
              <a:buChar char="•"/>
            </a:pPr>
            <a:r>
              <a:rPr lang="en-US" sz="2000" dirty="0"/>
              <a:t>Random Deletion</a:t>
            </a:r>
          </a:p>
          <a:p>
            <a:pPr marL="342900" indent="-342900" algn="l">
              <a:buFont typeface="Arial" panose="020B0604020202020204" pitchFamily="34" charset="0"/>
              <a:buChar char="•"/>
            </a:pPr>
            <a:r>
              <a:rPr lang="en-US" sz="2000" dirty="0"/>
              <a:t>Ironically</a:t>
            </a:r>
          </a:p>
          <a:p>
            <a:pPr marL="342900" indent="-342900" algn="l">
              <a:buFont typeface="Arial" panose="020B0604020202020204" pitchFamily="34" charset="0"/>
              <a:buChar char="•"/>
            </a:pPr>
            <a:r>
              <a:rPr lang="en-US" sz="2000" dirty="0"/>
              <a:t>Utility Deletion (UD)</a:t>
            </a:r>
          </a:p>
          <a:p>
            <a:pPr marL="342900" indent="-342900" algn="l">
              <a:buFont typeface="Arial" panose="020B0604020202020204" pitchFamily="34" charset="0"/>
              <a:buChar char="•"/>
            </a:pPr>
            <a:r>
              <a:rPr lang="en-US" sz="2000" dirty="0">
                <a:solidFill>
                  <a:schemeClr val="tx1"/>
                </a:solidFill>
              </a:rPr>
              <a:t>Deletion based on redundancy &amp; inconsistency</a:t>
            </a:r>
          </a:p>
          <a:p>
            <a:pPr marL="342900" indent="-342900" algn="l">
              <a:buFont typeface="Arial" panose="020B0604020202020204" pitchFamily="34" charset="0"/>
              <a:buChar char="•"/>
            </a:pPr>
            <a:r>
              <a:rPr lang="en-US" sz="2000" dirty="0">
                <a:solidFill>
                  <a:schemeClr val="tx1"/>
                </a:solidFill>
              </a:rPr>
              <a:t>Deletion based on CB size and density</a:t>
            </a:r>
          </a:p>
          <a:p>
            <a:pPr marL="342900" indent="-342900" algn="l">
              <a:buFont typeface="Arial" panose="020B0604020202020204" pitchFamily="34" charset="0"/>
              <a:buChar char="•"/>
            </a:pPr>
            <a:r>
              <a:rPr lang="en-US" sz="2000" b="1" dirty="0">
                <a:solidFill>
                  <a:schemeClr val="tx1"/>
                </a:solidFill>
              </a:rPr>
              <a:t>Footprint Deletion [4]</a:t>
            </a:r>
          </a:p>
          <a:p>
            <a:pPr marL="342900" indent="-342900" algn="l">
              <a:buFont typeface="Arial" panose="020B0604020202020204" pitchFamily="34" charset="0"/>
              <a:buChar char="•"/>
            </a:pPr>
            <a:r>
              <a:rPr lang="en-US" sz="2000" dirty="0"/>
              <a:t>Footprint Utility deletion</a:t>
            </a:r>
          </a:p>
        </p:txBody>
      </p:sp>
      <p:sp>
        <p:nvSpPr>
          <p:cNvPr id="14" name="ZoneTexte 13">
            <a:extLst>
              <a:ext uri="{FF2B5EF4-FFF2-40B4-BE49-F238E27FC236}">
                <a16:creationId xmlns:a16="http://schemas.microsoft.com/office/drawing/2014/main" id="{C6B5F533-40C6-4745-9513-516A6A548D45}"/>
              </a:ext>
            </a:extLst>
          </p:cNvPr>
          <p:cNvSpPr txBox="1"/>
          <p:nvPr/>
        </p:nvSpPr>
        <p:spPr>
          <a:xfrm>
            <a:off x="5879525" y="1972751"/>
            <a:ext cx="5878378" cy="830997"/>
          </a:xfrm>
          <a:prstGeom prst="rect">
            <a:avLst/>
          </a:prstGeom>
          <a:noFill/>
        </p:spPr>
        <p:txBody>
          <a:bodyPr wrap="square">
            <a:spAutoFit/>
          </a:bodyPr>
          <a:lstStyle/>
          <a:p>
            <a:r>
              <a:rPr lang="en-GB" sz="2400" dirty="0">
                <a:solidFill>
                  <a:schemeClr val="dk1"/>
                </a:solidFill>
                <a:effectLst>
                  <a:outerShdw blurRad="38100" dist="38100" dir="2700000" algn="tl">
                    <a:srgbClr val="000000">
                      <a:alpha val="43137"/>
                    </a:srgbClr>
                  </a:outerShdw>
                </a:effectLst>
              </a:rPr>
              <a:t>Reduce case base size </a:t>
            </a:r>
            <a:r>
              <a:rPr lang="zh-CN" altLang="fr-FR" sz="2400" dirty="0">
                <a:solidFill>
                  <a:schemeClr val="dk1"/>
                </a:solidFill>
                <a:effectLst>
                  <a:outerShdw blurRad="38100" dist="38100" dir="2700000" algn="tl">
                    <a:srgbClr val="000000">
                      <a:alpha val="43137"/>
                    </a:srgbClr>
                  </a:outerShdw>
                </a:effectLst>
              </a:rPr>
              <a:t>→</a:t>
            </a:r>
            <a:r>
              <a:rPr lang="en-GB" sz="2400" dirty="0">
                <a:solidFill>
                  <a:schemeClr val="dk1"/>
                </a:solidFill>
                <a:effectLst>
                  <a:outerShdw blurRad="38100" dist="38100" dir="2700000" algn="tl">
                    <a:srgbClr val="000000">
                      <a:alpha val="43137"/>
                    </a:srgbClr>
                  </a:outerShdw>
                </a:effectLst>
              </a:rPr>
              <a:t> Improve diversity ? </a:t>
            </a:r>
            <a:endParaRPr lang="fr-FR" sz="2400" dirty="0">
              <a:effectLst>
                <a:outerShdw blurRad="38100" dist="38100" dir="2700000" algn="tl">
                  <a:srgbClr val="000000">
                    <a:alpha val="43137"/>
                  </a:srgbClr>
                </a:outerShdw>
              </a:effectLst>
            </a:endParaRPr>
          </a:p>
        </p:txBody>
      </p:sp>
      <p:pic>
        <p:nvPicPr>
          <p:cNvPr id="3" name="Image 2">
            <a:extLst>
              <a:ext uri="{FF2B5EF4-FFF2-40B4-BE49-F238E27FC236}">
                <a16:creationId xmlns:a16="http://schemas.microsoft.com/office/drawing/2014/main" id="{AC4969F8-0481-4A35-96EF-BC539704B50B}"/>
              </a:ext>
            </a:extLst>
          </p:cNvPr>
          <p:cNvPicPr>
            <a:picLocks noChangeAspect="1"/>
          </p:cNvPicPr>
          <p:nvPr/>
        </p:nvPicPr>
        <p:blipFill>
          <a:blip r:embed="rId3"/>
          <a:stretch>
            <a:fillRect/>
          </a:stretch>
        </p:blipFill>
        <p:spPr>
          <a:xfrm>
            <a:off x="204105" y="7042352"/>
            <a:ext cx="6076638" cy="604714"/>
          </a:xfrm>
          <a:prstGeom prst="rect">
            <a:avLst/>
          </a:prstGeom>
        </p:spPr>
      </p:pic>
      <p:pic>
        <p:nvPicPr>
          <p:cNvPr id="5" name="Image 4">
            <a:extLst>
              <a:ext uri="{FF2B5EF4-FFF2-40B4-BE49-F238E27FC236}">
                <a16:creationId xmlns:a16="http://schemas.microsoft.com/office/drawing/2014/main" id="{D6F896F7-EE95-47A8-9531-78FF2F7C698A}"/>
              </a:ext>
            </a:extLst>
          </p:cNvPr>
          <p:cNvPicPr>
            <a:picLocks noChangeAspect="1"/>
          </p:cNvPicPr>
          <p:nvPr/>
        </p:nvPicPr>
        <p:blipFill>
          <a:blip r:embed="rId4"/>
          <a:stretch>
            <a:fillRect/>
          </a:stretch>
        </p:blipFill>
        <p:spPr>
          <a:xfrm>
            <a:off x="580197" y="7569138"/>
            <a:ext cx="4114800" cy="552977"/>
          </a:xfrm>
          <a:prstGeom prst="rect">
            <a:avLst/>
          </a:prstGeom>
        </p:spPr>
      </p:pic>
    </p:spTree>
    <p:extLst>
      <p:ext uri="{BB962C8B-B14F-4D97-AF65-F5344CB8AC3E}">
        <p14:creationId xmlns:p14="http://schemas.microsoft.com/office/powerpoint/2010/main" val="592921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7" name="Image 6">
            <a:extLst>
              <a:ext uri="{FF2B5EF4-FFF2-40B4-BE49-F238E27FC236}">
                <a16:creationId xmlns:a16="http://schemas.microsoft.com/office/drawing/2014/main" id="{AD67D90A-E8FE-4375-909A-06E16CF5B619}"/>
              </a:ext>
            </a:extLst>
          </p:cNvPr>
          <p:cNvPicPr>
            <a:picLocks noChangeAspect="1"/>
          </p:cNvPicPr>
          <p:nvPr/>
        </p:nvPicPr>
        <p:blipFill rotWithShape="1">
          <a:blip r:embed="rId3"/>
          <a:srcRect b="32978"/>
          <a:stretch/>
        </p:blipFill>
        <p:spPr>
          <a:xfrm>
            <a:off x="230334" y="1413578"/>
            <a:ext cx="8699387" cy="4905909"/>
          </a:xfrm>
          <a:prstGeom prst="rect">
            <a:avLst/>
          </a:prstGeom>
        </p:spPr>
      </p:pic>
      <p:sp>
        <p:nvSpPr>
          <p:cNvPr id="221" name="Google Shape;221;p6"/>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fr-FR" dirty="0"/>
              <a:t>ISAE-SUPAERO</a:t>
            </a:r>
            <a:endParaRPr dirty="0"/>
          </a:p>
        </p:txBody>
      </p:sp>
      <p:sp>
        <p:nvSpPr>
          <p:cNvPr id="222" name="Google Shape;222;p6"/>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r>
              <a:rPr lang="fr-FR" dirty="0"/>
              <a:t>4</a:t>
            </a:r>
            <a:endParaRPr dirty="0"/>
          </a:p>
        </p:txBody>
      </p:sp>
      <p:sp>
        <p:nvSpPr>
          <p:cNvPr id="220" name="Google Shape;220;p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Arial"/>
              <a:buNone/>
            </a:pPr>
            <a:r>
              <a:rPr lang="en-US" altLang="zh-CN" dirty="0"/>
              <a:t>Investigation Methods</a:t>
            </a:r>
          </a:p>
        </p:txBody>
      </p:sp>
      <p:sp>
        <p:nvSpPr>
          <p:cNvPr id="16" name="Textfeld 15">
            <a:extLst>
              <a:ext uri="{FF2B5EF4-FFF2-40B4-BE49-F238E27FC236}">
                <a16:creationId xmlns:a16="http://schemas.microsoft.com/office/drawing/2014/main" id="{3FECB787-B2DB-41F5-9900-51C0C6920551}"/>
              </a:ext>
            </a:extLst>
          </p:cNvPr>
          <p:cNvSpPr txBox="1"/>
          <p:nvPr/>
        </p:nvSpPr>
        <p:spPr>
          <a:xfrm>
            <a:off x="12844433" y="897081"/>
            <a:ext cx="5400107" cy="404663"/>
          </a:xfrm>
          <a:prstGeom prst="rect">
            <a:avLst/>
          </a:prstGeom>
          <a:noFill/>
        </p:spPr>
        <p:txBody>
          <a:bodyPr wrap="square">
            <a:spAutoFit/>
          </a:bodyPr>
          <a:lstStyle/>
          <a:p>
            <a:pPr marL="800100" indent="-342900">
              <a:lnSpc>
                <a:spcPct val="110000"/>
              </a:lnSpc>
              <a:buFont typeface="Arial" panose="020B0604020202020204" pitchFamily="34" charset="0"/>
              <a:buChar char="•"/>
            </a:pPr>
            <a:endParaRPr lang="en-GB" altLang="zh-CN" sz="2000" dirty="0"/>
          </a:p>
        </p:txBody>
      </p:sp>
      <p:sp>
        <p:nvSpPr>
          <p:cNvPr id="4" name="Rectangle 1">
            <a:extLst>
              <a:ext uri="{FF2B5EF4-FFF2-40B4-BE49-F238E27FC236}">
                <a16:creationId xmlns:a16="http://schemas.microsoft.com/office/drawing/2014/main" id="{3A9E99BF-27AA-4AA0-AB4B-B68999086A33}"/>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AutoShape 2">
            <a:extLst>
              <a:ext uri="{FF2B5EF4-FFF2-40B4-BE49-F238E27FC236}">
                <a16:creationId xmlns:a16="http://schemas.microsoft.com/office/drawing/2014/main" id="{2145ACB5-872E-46B0-8CB3-2FB2F8FB6F4A}"/>
              </a:ext>
            </a:extLst>
          </p:cNvPr>
          <p:cNvSpPr>
            <a:spLocks noChangeAspect="1" noChangeArrowheads="1"/>
          </p:cNvSpPr>
          <p:nvPr/>
        </p:nvSpPr>
        <p:spPr bwMode="auto">
          <a:xfrm>
            <a:off x="1120775"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6" name="AutoShape 3">
            <a:extLst>
              <a:ext uri="{FF2B5EF4-FFF2-40B4-BE49-F238E27FC236}">
                <a16:creationId xmlns:a16="http://schemas.microsoft.com/office/drawing/2014/main" id="{BD3AFA63-99F3-45A2-B1D0-7B9240B1F287}"/>
              </a:ext>
            </a:extLst>
          </p:cNvPr>
          <p:cNvSpPr>
            <a:spLocks noChangeAspect="1" noChangeArrowheads="1"/>
          </p:cNvSpPr>
          <p:nvPr/>
        </p:nvSpPr>
        <p:spPr bwMode="auto">
          <a:xfrm>
            <a:off x="1120775" y="411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20" name="ZoneTexte 19">
            <a:extLst>
              <a:ext uri="{FF2B5EF4-FFF2-40B4-BE49-F238E27FC236}">
                <a16:creationId xmlns:a16="http://schemas.microsoft.com/office/drawing/2014/main" id="{24781E44-8F8E-4EB5-9502-25751A074CFC}"/>
              </a:ext>
            </a:extLst>
          </p:cNvPr>
          <p:cNvSpPr txBox="1"/>
          <p:nvPr/>
        </p:nvSpPr>
        <p:spPr>
          <a:xfrm>
            <a:off x="230334" y="1099412"/>
            <a:ext cx="10605065" cy="707886"/>
          </a:xfrm>
          <a:prstGeom prst="rect">
            <a:avLst/>
          </a:prstGeom>
          <a:noFill/>
        </p:spPr>
        <p:txBody>
          <a:bodyPr wrap="square">
            <a:spAutoFit/>
          </a:bodyPr>
          <a:lstStyle/>
          <a:p>
            <a:pPr marL="342900" indent="-342900" algn="l">
              <a:buFont typeface="Wingdings" panose="05000000000000000000" pitchFamily="2" charset="2"/>
              <a:buChar char="Ø"/>
            </a:pPr>
            <a:r>
              <a:rPr lang="en-US" sz="2000" dirty="0">
                <a:solidFill>
                  <a:schemeClr val="tx1"/>
                </a:solidFill>
                <a:latin typeface="Arial" panose="020B0604020202020204" pitchFamily="34" charset="0"/>
              </a:rPr>
              <a:t>Testing Flowchart </a:t>
            </a:r>
            <a:r>
              <a:rPr lang="fr-FR" sz="2000" dirty="0">
                <a:solidFill>
                  <a:schemeClr val="tx1"/>
                </a:solidFill>
                <a:latin typeface="Arial" panose="020B0604020202020204" pitchFamily="34" charset="0"/>
              </a:rPr>
              <a:t>of CBM </a:t>
            </a:r>
            <a:r>
              <a:rPr lang="fr-FR" sz="2000" dirty="0" err="1">
                <a:solidFill>
                  <a:schemeClr val="tx1"/>
                </a:solidFill>
                <a:latin typeface="Arial" panose="020B0604020202020204" pitchFamily="34" charset="0"/>
              </a:rPr>
              <a:t>methods</a:t>
            </a:r>
            <a:endParaRPr lang="fr-FR" sz="2000" dirty="0">
              <a:solidFill>
                <a:schemeClr val="tx1"/>
              </a:solidFill>
              <a:latin typeface="Arial" panose="020B0604020202020204" pitchFamily="34" charset="0"/>
            </a:endParaRPr>
          </a:p>
          <a:p>
            <a:pPr algn="l"/>
            <a:r>
              <a:rPr lang="fr-FR" sz="2000" dirty="0">
                <a:solidFill>
                  <a:schemeClr val="tx1"/>
                </a:solidFill>
                <a:latin typeface="Arial" panose="020B0604020202020204" pitchFamily="34" charset="0"/>
              </a:rPr>
              <a:t>     - </a:t>
            </a:r>
            <a:r>
              <a:rPr lang="fr-FR" sz="2000" dirty="0" err="1">
                <a:solidFill>
                  <a:schemeClr val="tx1"/>
                </a:solidFill>
                <a:latin typeface="Arial" panose="020B0604020202020204" pitchFamily="34" charset="0"/>
              </a:rPr>
              <a:t>representative</a:t>
            </a:r>
            <a:r>
              <a:rPr lang="fr-FR" sz="2000" dirty="0">
                <a:solidFill>
                  <a:schemeClr val="tx1"/>
                </a:solidFill>
                <a:latin typeface="Arial" panose="020B0604020202020204" pitchFamily="34" charset="0"/>
              </a:rPr>
              <a:t> </a:t>
            </a:r>
            <a:r>
              <a:rPr lang="fr-FR" sz="2000" dirty="0" err="1">
                <a:solidFill>
                  <a:schemeClr val="tx1"/>
                </a:solidFill>
                <a:latin typeface="Arial" panose="020B0604020202020204" pitchFamily="34" charset="0"/>
              </a:rPr>
              <a:t>assumption</a:t>
            </a:r>
            <a:endParaRPr lang="en-US" sz="2000" dirty="0">
              <a:solidFill>
                <a:schemeClr val="tx1"/>
              </a:solidFill>
              <a:latin typeface="Arial" panose="020B0604020202020204" pitchFamily="34" charset="0"/>
            </a:endParaRPr>
          </a:p>
        </p:txBody>
      </p:sp>
      <p:pic>
        <p:nvPicPr>
          <p:cNvPr id="10" name="Image 9">
            <a:extLst>
              <a:ext uri="{FF2B5EF4-FFF2-40B4-BE49-F238E27FC236}">
                <a16:creationId xmlns:a16="http://schemas.microsoft.com/office/drawing/2014/main" id="{16CEB41D-871D-4576-B970-AD9C850FF281}"/>
              </a:ext>
            </a:extLst>
          </p:cNvPr>
          <p:cNvPicPr>
            <a:picLocks noChangeAspect="1"/>
          </p:cNvPicPr>
          <p:nvPr/>
        </p:nvPicPr>
        <p:blipFill rotWithShape="1">
          <a:blip r:embed="rId3"/>
          <a:srcRect l="45945" t="62596" r="12486"/>
          <a:stretch/>
        </p:blipFill>
        <p:spPr>
          <a:xfrm>
            <a:off x="8188514" y="2879290"/>
            <a:ext cx="3388092" cy="25651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8652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2" name="Google Shape;222;p6"/>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r>
              <a:rPr lang="fr-FR" dirty="0"/>
              <a:t>5</a:t>
            </a:r>
            <a:endParaRPr dirty="0"/>
          </a:p>
        </p:txBody>
      </p:sp>
      <p:sp>
        <p:nvSpPr>
          <p:cNvPr id="220" name="Google Shape;220;p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Arial"/>
              <a:buNone/>
            </a:pPr>
            <a:r>
              <a:rPr lang="fr-FR" dirty="0" err="1"/>
              <a:t>Generalization</a:t>
            </a:r>
            <a:r>
              <a:rPr lang="fr-FR" dirty="0"/>
              <a:t> &amp; Abstraction – </a:t>
            </a:r>
            <a:r>
              <a:rPr lang="fr-FR" dirty="0" err="1"/>
              <a:t>Modified</a:t>
            </a:r>
            <a:r>
              <a:rPr lang="fr-FR" dirty="0"/>
              <a:t> CNN</a:t>
            </a:r>
            <a:endParaRPr lang="en-US" altLang="zh-CN" dirty="0"/>
          </a:p>
        </p:txBody>
      </p:sp>
      <p:sp>
        <p:nvSpPr>
          <p:cNvPr id="16" name="Textfeld 15">
            <a:extLst>
              <a:ext uri="{FF2B5EF4-FFF2-40B4-BE49-F238E27FC236}">
                <a16:creationId xmlns:a16="http://schemas.microsoft.com/office/drawing/2014/main" id="{3FECB787-B2DB-41F5-9900-51C0C6920551}"/>
              </a:ext>
            </a:extLst>
          </p:cNvPr>
          <p:cNvSpPr txBox="1"/>
          <p:nvPr/>
        </p:nvSpPr>
        <p:spPr>
          <a:xfrm>
            <a:off x="12844433" y="897081"/>
            <a:ext cx="5400107" cy="404663"/>
          </a:xfrm>
          <a:prstGeom prst="rect">
            <a:avLst/>
          </a:prstGeom>
          <a:noFill/>
        </p:spPr>
        <p:txBody>
          <a:bodyPr wrap="square">
            <a:spAutoFit/>
          </a:bodyPr>
          <a:lstStyle/>
          <a:p>
            <a:pPr marL="800100" indent="-342900">
              <a:lnSpc>
                <a:spcPct val="110000"/>
              </a:lnSpc>
              <a:buFont typeface="Arial" panose="020B0604020202020204" pitchFamily="34" charset="0"/>
              <a:buChar char="•"/>
            </a:pPr>
            <a:endParaRPr lang="en-GB" altLang="zh-CN" sz="2000" dirty="0"/>
          </a:p>
        </p:txBody>
      </p:sp>
      <p:sp>
        <p:nvSpPr>
          <p:cNvPr id="4" name="Rectangle 1">
            <a:extLst>
              <a:ext uri="{FF2B5EF4-FFF2-40B4-BE49-F238E27FC236}">
                <a16:creationId xmlns:a16="http://schemas.microsoft.com/office/drawing/2014/main" id="{3A9E99BF-27AA-4AA0-AB4B-B68999086A33}"/>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AutoShape 2">
            <a:extLst>
              <a:ext uri="{FF2B5EF4-FFF2-40B4-BE49-F238E27FC236}">
                <a16:creationId xmlns:a16="http://schemas.microsoft.com/office/drawing/2014/main" id="{2145ACB5-872E-46B0-8CB3-2FB2F8FB6F4A}"/>
              </a:ext>
            </a:extLst>
          </p:cNvPr>
          <p:cNvSpPr>
            <a:spLocks noChangeAspect="1" noChangeArrowheads="1"/>
          </p:cNvSpPr>
          <p:nvPr/>
        </p:nvSpPr>
        <p:spPr bwMode="auto">
          <a:xfrm>
            <a:off x="1120775"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6" name="AutoShape 3">
            <a:extLst>
              <a:ext uri="{FF2B5EF4-FFF2-40B4-BE49-F238E27FC236}">
                <a16:creationId xmlns:a16="http://schemas.microsoft.com/office/drawing/2014/main" id="{BD3AFA63-99F3-45A2-B1D0-7B9240B1F287}"/>
              </a:ext>
            </a:extLst>
          </p:cNvPr>
          <p:cNvSpPr>
            <a:spLocks noChangeAspect="1" noChangeArrowheads="1"/>
          </p:cNvSpPr>
          <p:nvPr/>
        </p:nvSpPr>
        <p:spPr bwMode="auto">
          <a:xfrm>
            <a:off x="1120775" y="411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1" name="Google Shape;224;p6">
            <a:extLst>
              <a:ext uri="{FF2B5EF4-FFF2-40B4-BE49-F238E27FC236}">
                <a16:creationId xmlns:a16="http://schemas.microsoft.com/office/drawing/2014/main" id="{5C0671CC-2E81-405B-86F8-4F60C875118D}"/>
              </a:ext>
            </a:extLst>
          </p:cNvPr>
          <p:cNvSpPr txBox="1"/>
          <p:nvPr/>
        </p:nvSpPr>
        <p:spPr>
          <a:xfrm>
            <a:off x="155856" y="6163220"/>
            <a:ext cx="7745681" cy="73863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FR" sz="1800" b="1" i="1" dirty="0"/>
              <a:t>Figure 2</a:t>
            </a:r>
            <a:r>
              <a:rPr lang="fr-FR" sz="1800" i="1" dirty="0"/>
              <a:t> – </a:t>
            </a:r>
            <a:r>
              <a:rPr lang="fr-FR" sz="1800" i="1" dirty="0" err="1"/>
              <a:t>Separation</a:t>
            </a:r>
            <a:r>
              <a:rPr lang="fr-FR" sz="1800" i="1" dirty="0"/>
              <a:t> of solution and description </a:t>
            </a:r>
            <a:r>
              <a:rPr lang="fr-FR" sz="1800" i="1" dirty="0" err="1"/>
              <a:t>spaces</a:t>
            </a:r>
            <a:r>
              <a:rPr lang="fr-FR" sz="1800" i="1" dirty="0"/>
              <a:t> and </a:t>
            </a:r>
            <a:r>
              <a:rPr lang="fr-FR" sz="1800" i="1" dirty="0" err="1"/>
              <a:t>generalization</a:t>
            </a:r>
            <a:r>
              <a:rPr lang="fr-FR" sz="1800" i="1" dirty="0"/>
              <a:t> of the case base </a:t>
            </a:r>
            <a:endParaRPr sz="1800" i="1" dirty="0"/>
          </a:p>
        </p:txBody>
      </p:sp>
      <p:sp>
        <p:nvSpPr>
          <p:cNvPr id="14" name="ZoneTexte 13">
            <a:extLst>
              <a:ext uri="{FF2B5EF4-FFF2-40B4-BE49-F238E27FC236}">
                <a16:creationId xmlns:a16="http://schemas.microsoft.com/office/drawing/2014/main" id="{91AA31C9-BCA6-4017-A472-8EB534899296}"/>
              </a:ext>
            </a:extLst>
          </p:cNvPr>
          <p:cNvSpPr txBox="1"/>
          <p:nvPr/>
        </p:nvSpPr>
        <p:spPr>
          <a:xfrm>
            <a:off x="7901537" y="1445360"/>
            <a:ext cx="3862498" cy="1631216"/>
          </a:xfrm>
          <a:prstGeom prst="rect">
            <a:avLst/>
          </a:prstGeom>
          <a:noFill/>
        </p:spPr>
        <p:txBody>
          <a:bodyPr wrap="square">
            <a:spAutoFit/>
          </a:bodyPr>
          <a:lstStyle/>
          <a:p>
            <a:pPr marL="285750" indent="-285750">
              <a:buFont typeface="Wingdings" panose="05000000000000000000" pitchFamily="2" charset="2"/>
              <a:buChar char="Ø"/>
            </a:pPr>
            <a:r>
              <a:rPr lang="en-US" sz="2000" dirty="0">
                <a:solidFill>
                  <a:schemeClr val="dk1"/>
                </a:solidFill>
              </a:rPr>
              <a:t>Separation, reindexing and generalization</a:t>
            </a:r>
          </a:p>
          <a:p>
            <a:pPr marL="285750" indent="-285750">
              <a:buFont typeface="Wingdings" panose="05000000000000000000" pitchFamily="2" charset="2"/>
              <a:buChar char="Ø"/>
            </a:pPr>
            <a:r>
              <a:rPr lang="en-US" sz="2000" dirty="0">
                <a:solidFill>
                  <a:schemeClr val="dk1"/>
                </a:solidFill>
              </a:rPr>
              <a:t>Description space and solution space</a:t>
            </a:r>
          </a:p>
          <a:p>
            <a:pPr marL="285750" indent="-285750">
              <a:buFont typeface="Wingdings" panose="05000000000000000000" pitchFamily="2" charset="2"/>
              <a:buChar char="Ø"/>
            </a:pPr>
            <a:r>
              <a:rPr lang="en-US" sz="2000" dirty="0">
                <a:solidFill>
                  <a:schemeClr val="dk1"/>
                </a:solidFill>
              </a:rPr>
              <a:t>Memory structure of 2 layers</a:t>
            </a:r>
            <a:endParaRPr lang="fr-FR" sz="2000" dirty="0"/>
          </a:p>
        </p:txBody>
      </p:sp>
      <p:pic>
        <p:nvPicPr>
          <p:cNvPr id="8" name="Image 7">
            <a:extLst>
              <a:ext uri="{FF2B5EF4-FFF2-40B4-BE49-F238E27FC236}">
                <a16:creationId xmlns:a16="http://schemas.microsoft.com/office/drawing/2014/main" id="{EACB02C6-C32F-4C42-BE25-390250288322}"/>
              </a:ext>
            </a:extLst>
          </p:cNvPr>
          <p:cNvPicPr>
            <a:picLocks noChangeAspect="1"/>
          </p:cNvPicPr>
          <p:nvPr/>
        </p:nvPicPr>
        <p:blipFill>
          <a:blip r:embed="rId3"/>
          <a:stretch>
            <a:fillRect/>
          </a:stretch>
        </p:blipFill>
        <p:spPr>
          <a:xfrm>
            <a:off x="425893" y="1087911"/>
            <a:ext cx="7383857" cy="5099590"/>
          </a:xfrm>
          <a:prstGeom prst="rect">
            <a:avLst/>
          </a:prstGeom>
        </p:spPr>
      </p:pic>
    </p:spTree>
    <p:extLst>
      <p:ext uri="{BB962C8B-B14F-4D97-AF65-F5344CB8AC3E}">
        <p14:creationId xmlns:p14="http://schemas.microsoft.com/office/powerpoint/2010/main" val="170920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12" name="ZoneTexte 11">
            <a:extLst>
              <a:ext uri="{FF2B5EF4-FFF2-40B4-BE49-F238E27FC236}">
                <a16:creationId xmlns:a16="http://schemas.microsoft.com/office/drawing/2014/main" id="{E3694325-A884-49EE-B01A-4F8E0A5DA55C}"/>
              </a:ext>
            </a:extLst>
          </p:cNvPr>
          <p:cNvSpPr txBox="1"/>
          <p:nvPr/>
        </p:nvSpPr>
        <p:spPr>
          <a:xfrm>
            <a:off x="7927243" y="1761682"/>
            <a:ext cx="4105732" cy="4708981"/>
          </a:xfrm>
          <a:prstGeom prst="rect">
            <a:avLst/>
          </a:prstGeom>
          <a:solidFill>
            <a:schemeClr val="bg1"/>
          </a:solidFill>
        </p:spPr>
        <p:txBody>
          <a:bodyPr wrap="square">
            <a:spAutoFit/>
          </a:bodyPr>
          <a:lstStyle/>
          <a:p>
            <a:pPr marL="457200" indent="-457200">
              <a:buFont typeface="+mj-lt"/>
              <a:buAutoNum type="arabicParenR"/>
            </a:pPr>
            <a:r>
              <a:rPr lang="en-US" sz="2000" dirty="0">
                <a:solidFill>
                  <a:schemeClr val="dk1"/>
                </a:solidFill>
              </a:rPr>
              <a:t>Separate a Case into two parts: Description part and Solution part connected to each other. </a:t>
            </a:r>
          </a:p>
          <a:p>
            <a:pPr marL="457200" indent="-457200">
              <a:buFont typeface="+mj-lt"/>
              <a:buAutoNum type="arabicParenR"/>
            </a:pPr>
            <a:r>
              <a:rPr lang="en-US" sz="2000" dirty="0">
                <a:solidFill>
                  <a:schemeClr val="dk1"/>
                </a:solidFill>
              </a:rPr>
              <a:t>Generalization of Solutions </a:t>
            </a:r>
            <a:r>
              <a:rPr lang="zh-CN" altLang="fr-FR" sz="2000" dirty="0">
                <a:solidFill>
                  <a:schemeClr val="dk1"/>
                </a:solidFill>
              </a:rPr>
              <a:t>→</a:t>
            </a:r>
            <a:r>
              <a:rPr lang="en-US" sz="2000" dirty="0">
                <a:solidFill>
                  <a:schemeClr val="dk1"/>
                </a:solidFill>
              </a:rPr>
              <a:t> choose one </a:t>
            </a:r>
            <a:r>
              <a:rPr lang="fr-FR" sz="2000" dirty="0" err="1">
                <a:solidFill>
                  <a:schemeClr val="dk1"/>
                </a:solidFill>
              </a:rPr>
              <a:t>representative</a:t>
            </a:r>
            <a:r>
              <a:rPr lang="fr-FR" sz="2000" dirty="0">
                <a:solidFill>
                  <a:schemeClr val="dk1"/>
                </a:solidFill>
              </a:rPr>
              <a:t> </a:t>
            </a:r>
            <a:r>
              <a:rPr lang="fr-FR" sz="2000" dirty="0" err="1">
                <a:solidFill>
                  <a:schemeClr val="dk1"/>
                </a:solidFill>
              </a:rPr>
              <a:t>with</a:t>
            </a:r>
            <a:r>
              <a:rPr lang="fr-FR" sz="2000" dirty="0">
                <a:solidFill>
                  <a:schemeClr val="dk1"/>
                </a:solidFill>
              </a:rPr>
              <a:t> </a:t>
            </a:r>
            <a:r>
              <a:rPr lang="fr-FR" sz="2000" dirty="0" err="1">
                <a:solidFill>
                  <a:schemeClr val="dk1"/>
                </a:solidFill>
              </a:rPr>
              <a:t>higher</a:t>
            </a:r>
            <a:r>
              <a:rPr lang="fr-FR" sz="2000" dirty="0">
                <a:solidFill>
                  <a:schemeClr val="dk1"/>
                </a:solidFill>
              </a:rPr>
              <a:t> performance as parent</a:t>
            </a:r>
            <a:endParaRPr lang="en-US" sz="2000" dirty="0">
              <a:solidFill>
                <a:schemeClr val="dk1"/>
              </a:solidFill>
            </a:endParaRPr>
          </a:p>
          <a:p>
            <a:pPr marL="457200" indent="-457200">
              <a:buFont typeface="+mj-lt"/>
              <a:buAutoNum type="arabicParenR"/>
            </a:pPr>
            <a:r>
              <a:rPr lang="en-US" sz="2000" dirty="0">
                <a:solidFill>
                  <a:schemeClr val="dk1"/>
                </a:solidFill>
              </a:rPr>
              <a:t>Reconnect the Description and Solution</a:t>
            </a:r>
          </a:p>
          <a:p>
            <a:pPr marL="457200" indent="-457200">
              <a:buFont typeface="+mj-lt"/>
              <a:buAutoNum type="arabicParenR"/>
            </a:pPr>
            <a:r>
              <a:rPr lang="en-US" sz="2000" dirty="0">
                <a:solidFill>
                  <a:schemeClr val="dk1"/>
                </a:solidFill>
              </a:rPr>
              <a:t>Generalization of Descriptions </a:t>
            </a:r>
            <a:r>
              <a:rPr lang="zh-CN" altLang="fr-FR" sz="2000" dirty="0">
                <a:solidFill>
                  <a:schemeClr val="dk1"/>
                </a:solidFill>
              </a:rPr>
              <a:t>→ </a:t>
            </a:r>
            <a:r>
              <a:rPr lang="en-US" sz="2000" dirty="0">
                <a:solidFill>
                  <a:schemeClr val="dk1"/>
                </a:solidFill>
              </a:rPr>
              <a:t>merge the descriptions to form Generalized Cases (GC)</a:t>
            </a:r>
          </a:p>
          <a:p>
            <a:pPr marL="457200" indent="-457200">
              <a:buFont typeface="+mj-lt"/>
              <a:buAutoNum type="arabicParenR"/>
            </a:pPr>
            <a:r>
              <a:rPr lang="en-US" sz="2000" dirty="0">
                <a:solidFill>
                  <a:schemeClr val="dk1"/>
                </a:solidFill>
              </a:rPr>
              <a:t>Reconnect GC and its corresponding Solutions</a:t>
            </a:r>
          </a:p>
        </p:txBody>
      </p:sp>
      <p:sp>
        <p:nvSpPr>
          <p:cNvPr id="222" name="Google Shape;222;p6"/>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r>
              <a:rPr lang="fr-FR" dirty="0"/>
              <a:t>5</a:t>
            </a:r>
            <a:endParaRPr dirty="0"/>
          </a:p>
        </p:txBody>
      </p:sp>
      <p:sp>
        <p:nvSpPr>
          <p:cNvPr id="220" name="Google Shape;220;p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Arial"/>
              <a:buNone/>
            </a:pPr>
            <a:r>
              <a:rPr lang="fr-FR" dirty="0" err="1"/>
              <a:t>Generalization</a:t>
            </a:r>
            <a:r>
              <a:rPr lang="fr-FR" dirty="0"/>
              <a:t> &amp; Abstraction – </a:t>
            </a:r>
            <a:r>
              <a:rPr lang="fr-FR" dirty="0" err="1"/>
              <a:t>Modified</a:t>
            </a:r>
            <a:r>
              <a:rPr lang="fr-FR" dirty="0"/>
              <a:t> CNN</a:t>
            </a:r>
            <a:endParaRPr lang="en-US" altLang="zh-CN" dirty="0"/>
          </a:p>
        </p:txBody>
      </p:sp>
      <p:sp>
        <p:nvSpPr>
          <p:cNvPr id="16" name="Textfeld 15">
            <a:extLst>
              <a:ext uri="{FF2B5EF4-FFF2-40B4-BE49-F238E27FC236}">
                <a16:creationId xmlns:a16="http://schemas.microsoft.com/office/drawing/2014/main" id="{3FECB787-B2DB-41F5-9900-51C0C6920551}"/>
              </a:ext>
            </a:extLst>
          </p:cNvPr>
          <p:cNvSpPr txBox="1"/>
          <p:nvPr/>
        </p:nvSpPr>
        <p:spPr>
          <a:xfrm>
            <a:off x="12844433" y="897081"/>
            <a:ext cx="5400107" cy="404663"/>
          </a:xfrm>
          <a:prstGeom prst="rect">
            <a:avLst/>
          </a:prstGeom>
          <a:noFill/>
        </p:spPr>
        <p:txBody>
          <a:bodyPr wrap="square">
            <a:spAutoFit/>
          </a:bodyPr>
          <a:lstStyle/>
          <a:p>
            <a:pPr marL="800100" indent="-342900">
              <a:lnSpc>
                <a:spcPct val="110000"/>
              </a:lnSpc>
              <a:buFont typeface="Arial" panose="020B0604020202020204" pitchFamily="34" charset="0"/>
              <a:buChar char="•"/>
            </a:pPr>
            <a:endParaRPr lang="en-GB" altLang="zh-CN" sz="2000" dirty="0"/>
          </a:p>
        </p:txBody>
      </p:sp>
      <p:sp>
        <p:nvSpPr>
          <p:cNvPr id="4" name="Rectangle 1">
            <a:extLst>
              <a:ext uri="{FF2B5EF4-FFF2-40B4-BE49-F238E27FC236}">
                <a16:creationId xmlns:a16="http://schemas.microsoft.com/office/drawing/2014/main" id="{3A9E99BF-27AA-4AA0-AB4B-B68999086A33}"/>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AutoShape 2">
            <a:extLst>
              <a:ext uri="{FF2B5EF4-FFF2-40B4-BE49-F238E27FC236}">
                <a16:creationId xmlns:a16="http://schemas.microsoft.com/office/drawing/2014/main" id="{2145ACB5-872E-46B0-8CB3-2FB2F8FB6F4A}"/>
              </a:ext>
            </a:extLst>
          </p:cNvPr>
          <p:cNvSpPr>
            <a:spLocks noChangeAspect="1" noChangeArrowheads="1"/>
          </p:cNvSpPr>
          <p:nvPr/>
        </p:nvSpPr>
        <p:spPr bwMode="auto">
          <a:xfrm>
            <a:off x="1120775"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6" name="AutoShape 3">
            <a:extLst>
              <a:ext uri="{FF2B5EF4-FFF2-40B4-BE49-F238E27FC236}">
                <a16:creationId xmlns:a16="http://schemas.microsoft.com/office/drawing/2014/main" id="{BD3AFA63-99F3-45A2-B1D0-7B9240B1F287}"/>
              </a:ext>
            </a:extLst>
          </p:cNvPr>
          <p:cNvSpPr>
            <a:spLocks noChangeAspect="1" noChangeArrowheads="1"/>
          </p:cNvSpPr>
          <p:nvPr/>
        </p:nvSpPr>
        <p:spPr bwMode="auto">
          <a:xfrm>
            <a:off x="1120775" y="411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3" name="ZoneTexte 12">
            <a:extLst>
              <a:ext uri="{FF2B5EF4-FFF2-40B4-BE49-F238E27FC236}">
                <a16:creationId xmlns:a16="http://schemas.microsoft.com/office/drawing/2014/main" id="{F6DBF5D6-FC80-45AC-845A-165D56CD578D}"/>
              </a:ext>
            </a:extLst>
          </p:cNvPr>
          <p:cNvSpPr txBox="1"/>
          <p:nvPr/>
        </p:nvSpPr>
        <p:spPr>
          <a:xfrm>
            <a:off x="7809750" y="1300569"/>
            <a:ext cx="5018680" cy="430887"/>
          </a:xfrm>
          <a:prstGeom prst="rect">
            <a:avLst/>
          </a:prstGeom>
          <a:noFill/>
        </p:spPr>
        <p:txBody>
          <a:bodyPr wrap="square">
            <a:spAutoFit/>
          </a:bodyPr>
          <a:lstStyle/>
          <a:p>
            <a:pPr marL="342900" indent="-342900">
              <a:buFont typeface="Wingdings" panose="05000000000000000000" pitchFamily="2" charset="2"/>
              <a:buChar char="Ø"/>
            </a:pPr>
            <a:r>
              <a:rPr lang="fr-FR" sz="2200" b="1" dirty="0" err="1"/>
              <a:t>Steps</a:t>
            </a:r>
            <a:endParaRPr lang="fr-FR" sz="2200" b="1" dirty="0"/>
          </a:p>
        </p:txBody>
      </p:sp>
      <p:sp>
        <p:nvSpPr>
          <p:cNvPr id="11" name="Google Shape;224;p6">
            <a:extLst>
              <a:ext uri="{FF2B5EF4-FFF2-40B4-BE49-F238E27FC236}">
                <a16:creationId xmlns:a16="http://schemas.microsoft.com/office/drawing/2014/main" id="{5C0671CC-2E81-405B-86F8-4F60C875118D}"/>
              </a:ext>
            </a:extLst>
          </p:cNvPr>
          <p:cNvSpPr txBox="1"/>
          <p:nvPr/>
        </p:nvSpPr>
        <p:spPr>
          <a:xfrm>
            <a:off x="155856" y="6163220"/>
            <a:ext cx="7745681" cy="73863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FR" sz="1800" b="1" i="1" dirty="0"/>
              <a:t>Figure 2</a:t>
            </a:r>
            <a:r>
              <a:rPr lang="fr-FR" sz="1800" i="1" dirty="0"/>
              <a:t> – </a:t>
            </a:r>
            <a:r>
              <a:rPr lang="fr-FR" sz="1800" i="1" dirty="0" err="1"/>
              <a:t>Separation</a:t>
            </a:r>
            <a:r>
              <a:rPr lang="fr-FR" sz="1800" i="1" dirty="0"/>
              <a:t> of solution and description </a:t>
            </a:r>
            <a:r>
              <a:rPr lang="fr-FR" sz="1800" i="1" dirty="0" err="1"/>
              <a:t>spaces</a:t>
            </a:r>
            <a:r>
              <a:rPr lang="fr-FR" sz="1800" i="1" dirty="0"/>
              <a:t> and </a:t>
            </a:r>
            <a:r>
              <a:rPr lang="fr-FR" sz="1800" i="1" dirty="0" err="1"/>
              <a:t>generalization</a:t>
            </a:r>
            <a:r>
              <a:rPr lang="fr-FR" sz="1800" i="1" dirty="0"/>
              <a:t> of the case base </a:t>
            </a:r>
            <a:endParaRPr sz="1800" i="1" dirty="0"/>
          </a:p>
        </p:txBody>
      </p:sp>
      <p:pic>
        <p:nvPicPr>
          <p:cNvPr id="8" name="Image 7">
            <a:extLst>
              <a:ext uri="{FF2B5EF4-FFF2-40B4-BE49-F238E27FC236}">
                <a16:creationId xmlns:a16="http://schemas.microsoft.com/office/drawing/2014/main" id="{EACB02C6-C32F-4C42-BE25-390250288322}"/>
              </a:ext>
            </a:extLst>
          </p:cNvPr>
          <p:cNvPicPr>
            <a:picLocks noChangeAspect="1"/>
          </p:cNvPicPr>
          <p:nvPr/>
        </p:nvPicPr>
        <p:blipFill>
          <a:blip r:embed="rId3"/>
          <a:stretch>
            <a:fillRect/>
          </a:stretch>
        </p:blipFill>
        <p:spPr>
          <a:xfrm>
            <a:off x="425893" y="1087911"/>
            <a:ext cx="7383857" cy="5099590"/>
          </a:xfrm>
          <a:prstGeom prst="rect">
            <a:avLst/>
          </a:prstGeom>
        </p:spPr>
      </p:pic>
    </p:spTree>
    <p:extLst>
      <p:ext uri="{BB962C8B-B14F-4D97-AF65-F5344CB8AC3E}">
        <p14:creationId xmlns:p14="http://schemas.microsoft.com/office/powerpoint/2010/main" val="113717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2" name="Google Shape;222;p6"/>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r>
              <a:rPr lang="fr-FR" dirty="0"/>
              <a:t>6</a:t>
            </a:r>
            <a:endParaRPr dirty="0"/>
          </a:p>
        </p:txBody>
      </p:sp>
      <p:sp>
        <p:nvSpPr>
          <p:cNvPr id="220" name="Google Shape;220;p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Arial"/>
              <a:buNone/>
            </a:pPr>
            <a:r>
              <a:rPr lang="fr-FR" dirty="0"/>
              <a:t>Performance Evaluation for Solutions</a:t>
            </a:r>
            <a:endParaRPr lang="en-US" altLang="zh-CN" dirty="0"/>
          </a:p>
        </p:txBody>
      </p:sp>
      <p:sp>
        <p:nvSpPr>
          <p:cNvPr id="16" name="Textfeld 15">
            <a:extLst>
              <a:ext uri="{FF2B5EF4-FFF2-40B4-BE49-F238E27FC236}">
                <a16:creationId xmlns:a16="http://schemas.microsoft.com/office/drawing/2014/main" id="{3FECB787-B2DB-41F5-9900-51C0C6920551}"/>
              </a:ext>
            </a:extLst>
          </p:cNvPr>
          <p:cNvSpPr txBox="1"/>
          <p:nvPr/>
        </p:nvSpPr>
        <p:spPr>
          <a:xfrm>
            <a:off x="12844433" y="897081"/>
            <a:ext cx="5400107" cy="404663"/>
          </a:xfrm>
          <a:prstGeom prst="rect">
            <a:avLst/>
          </a:prstGeom>
          <a:noFill/>
        </p:spPr>
        <p:txBody>
          <a:bodyPr wrap="square">
            <a:spAutoFit/>
          </a:bodyPr>
          <a:lstStyle/>
          <a:p>
            <a:pPr marL="800100" indent="-342900">
              <a:lnSpc>
                <a:spcPct val="110000"/>
              </a:lnSpc>
              <a:buFont typeface="Arial" panose="020B0604020202020204" pitchFamily="34" charset="0"/>
              <a:buChar char="•"/>
            </a:pPr>
            <a:endParaRPr lang="en-GB" altLang="zh-CN" sz="2000" dirty="0"/>
          </a:p>
        </p:txBody>
      </p:sp>
      <p:sp>
        <p:nvSpPr>
          <p:cNvPr id="4" name="Rectangle 1">
            <a:extLst>
              <a:ext uri="{FF2B5EF4-FFF2-40B4-BE49-F238E27FC236}">
                <a16:creationId xmlns:a16="http://schemas.microsoft.com/office/drawing/2014/main" id="{3A9E99BF-27AA-4AA0-AB4B-B68999086A33}"/>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AutoShape 2">
            <a:extLst>
              <a:ext uri="{FF2B5EF4-FFF2-40B4-BE49-F238E27FC236}">
                <a16:creationId xmlns:a16="http://schemas.microsoft.com/office/drawing/2014/main" id="{2145ACB5-872E-46B0-8CB3-2FB2F8FB6F4A}"/>
              </a:ext>
            </a:extLst>
          </p:cNvPr>
          <p:cNvSpPr>
            <a:spLocks noChangeAspect="1" noChangeArrowheads="1"/>
          </p:cNvSpPr>
          <p:nvPr/>
        </p:nvSpPr>
        <p:spPr bwMode="auto">
          <a:xfrm>
            <a:off x="1120775"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6" name="AutoShape 3">
            <a:extLst>
              <a:ext uri="{FF2B5EF4-FFF2-40B4-BE49-F238E27FC236}">
                <a16:creationId xmlns:a16="http://schemas.microsoft.com/office/drawing/2014/main" id="{BD3AFA63-99F3-45A2-B1D0-7B9240B1F287}"/>
              </a:ext>
            </a:extLst>
          </p:cNvPr>
          <p:cNvSpPr>
            <a:spLocks noChangeAspect="1" noChangeArrowheads="1"/>
          </p:cNvSpPr>
          <p:nvPr/>
        </p:nvSpPr>
        <p:spPr bwMode="auto">
          <a:xfrm>
            <a:off x="1120775" y="411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1" name="Google Shape;224;p6">
            <a:extLst>
              <a:ext uri="{FF2B5EF4-FFF2-40B4-BE49-F238E27FC236}">
                <a16:creationId xmlns:a16="http://schemas.microsoft.com/office/drawing/2014/main" id="{5C0671CC-2E81-405B-86F8-4F60C875118D}"/>
              </a:ext>
            </a:extLst>
          </p:cNvPr>
          <p:cNvSpPr txBox="1"/>
          <p:nvPr/>
        </p:nvSpPr>
        <p:spPr>
          <a:xfrm>
            <a:off x="-305781" y="5769531"/>
            <a:ext cx="12076155"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FR" sz="1800" b="1" i="1" dirty="0"/>
              <a:t>Figure 3</a:t>
            </a:r>
            <a:r>
              <a:rPr lang="fr-FR" sz="1800" i="1" dirty="0"/>
              <a:t> – </a:t>
            </a:r>
            <a:r>
              <a:rPr lang="en-US" sz="1800" i="1" dirty="0"/>
              <a:t>The calculation of performance evaluation metrics</a:t>
            </a:r>
            <a:endParaRPr sz="1800" i="1" dirty="0"/>
          </a:p>
        </p:txBody>
      </p:sp>
      <p:pic>
        <p:nvPicPr>
          <p:cNvPr id="3" name="Image 2">
            <a:extLst>
              <a:ext uri="{FF2B5EF4-FFF2-40B4-BE49-F238E27FC236}">
                <a16:creationId xmlns:a16="http://schemas.microsoft.com/office/drawing/2014/main" id="{D9E89849-6417-4C80-A379-62F9CE3B134E}"/>
              </a:ext>
            </a:extLst>
          </p:cNvPr>
          <p:cNvPicPr>
            <a:picLocks noChangeAspect="1"/>
          </p:cNvPicPr>
          <p:nvPr/>
        </p:nvPicPr>
        <p:blipFill>
          <a:blip r:embed="rId3"/>
          <a:stretch>
            <a:fillRect/>
          </a:stretch>
        </p:blipFill>
        <p:spPr>
          <a:xfrm>
            <a:off x="523124" y="1955266"/>
            <a:ext cx="8989549" cy="3628150"/>
          </a:xfrm>
          <a:prstGeom prst="rect">
            <a:avLst/>
          </a:prstGeom>
        </p:spPr>
      </p:pic>
      <p:pic>
        <p:nvPicPr>
          <p:cNvPr id="9" name="Image 8">
            <a:extLst>
              <a:ext uri="{FF2B5EF4-FFF2-40B4-BE49-F238E27FC236}">
                <a16:creationId xmlns:a16="http://schemas.microsoft.com/office/drawing/2014/main" id="{D06D4970-5616-4C69-ADBE-2AFBA986CAEB}"/>
              </a:ext>
            </a:extLst>
          </p:cNvPr>
          <p:cNvPicPr>
            <a:picLocks noChangeAspect="1"/>
          </p:cNvPicPr>
          <p:nvPr/>
        </p:nvPicPr>
        <p:blipFill>
          <a:blip r:embed="rId4"/>
          <a:stretch>
            <a:fillRect/>
          </a:stretch>
        </p:blipFill>
        <p:spPr>
          <a:xfrm>
            <a:off x="6171678" y="2469639"/>
            <a:ext cx="5706425" cy="3237299"/>
          </a:xfrm>
          <a:prstGeom prst="rect">
            <a:avLst/>
          </a:prstGeom>
        </p:spPr>
      </p:pic>
      <p:sp>
        <p:nvSpPr>
          <p:cNvPr id="17" name="ZoneTexte 16">
            <a:extLst>
              <a:ext uri="{FF2B5EF4-FFF2-40B4-BE49-F238E27FC236}">
                <a16:creationId xmlns:a16="http://schemas.microsoft.com/office/drawing/2014/main" id="{E3A07B20-EDAE-4EEE-A960-9280D7ACBFF7}"/>
              </a:ext>
            </a:extLst>
          </p:cNvPr>
          <p:cNvSpPr txBox="1"/>
          <p:nvPr/>
        </p:nvSpPr>
        <p:spPr>
          <a:xfrm>
            <a:off x="6096000" y="1301744"/>
            <a:ext cx="5782103" cy="707886"/>
          </a:xfrm>
          <a:prstGeom prst="rect">
            <a:avLst/>
          </a:prstGeom>
          <a:noFill/>
        </p:spPr>
        <p:txBody>
          <a:bodyPr wrap="square">
            <a:spAutoFit/>
          </a:bodyPr>
          <a:lstStyle/>
          <a:p>
            <a:pPr marL="342900" indent="-342900">
              <a:buFont typeface="Wingdings" panose="05000000000000000000" pitchFamily="2" charset="2"/>
              <a:buChar char="Ø"/>
            </a:pPr>
            <a:r>
              <a:rPr lang="fr-FR" sz="2000" dirty="0">
                <a:solidFill>
                  <a:schemeClr val="dk1"/>
                </a:solidFill>
              </a:rPr>
              <a:t>Normal distribution + </a:t>
            </a:r>
            <a:r>
              <a:rPr lang="fr-FR" sz="2000" dirty="0" err="1">
                <a:solidFill>
                  <a:schemeClr val="dk1"/>
                </a:solidFill>
              </a:rPr>
              <a:t>weighted</a:t>
            </a:r>
            <a:r>
              <a:rPr lang="fr-FR" sz="2000" dirty="0">
                <a:solidFill>
                  <a:schemeClr val="dk1"/>
                </a:solidFill>
              </a:rPr>
              <a:t> </a:t>
            </a:r>
            <a:r>
              <a:rPr lang="fr-FR" sz="2000" dirty="0" err="1">
                <a:solidFill>
                  <a:schemeClr val="dk1"/>
                </a:solidFill>
              </a:rPr>
              <a:t>sum</a:t>
            </a:r>
            <a:endParaRPr lang="fr-FR" sz="2000" dirty="0">
              <a:solidFill>
                <a:schemeClr val="dk1"/>
              </a:solidFill>
            </a:endParaRPr>
          </a:p>
          <a:p>
            <a:r>
              <a:rPr lang="fr-FR" sz="2000" dirty="0">
                <a:solidFill>
                  <a:schemeClr val="dk1"/>
                </a:solidFill>
              </a:rPr>
              <a:t>     - A look-up table for the </a:t>
            </a:r>
            <a:r>
              <a:rPr lang="fr-FR" sz="2000" dirty="0" err="1">
                <a:solidFill>
                  <a:schemeClr val="dk1"/>
                </a:solidFill>
              </a:rPr>
              <a:t>probability</a:t>
            </a:r>
            <a:r>
              <a:rPr lang="fr-FR" sz="2000" dirty="0">
                <a:solidFill>
                  <a:schemeClr val="dk1"/>
                </a:solidFill>
              </a:rPr>
              <a:t> </a:t>
            </a:r>
            <a:r>
              <a:rPr lang="fr-FR" sz="2000" dirty="0" err="1">
                <a:solidFill>
                  <a:schemeClr val="dk1"/>
                </a:solidFill>
              </a:rPr>
              <a:t>calculation</a:t>
            </a:r>
            <a:endParaRPr lang="fr-FR" sz="2000" dirty="0">
              <a:solidFill>
                <a:schemeClr val="dk1"/>
              </a:solidFill>
            </a:endParaRPr>
          </a:p>
        </p:txBody>
      </p:sp>
      <p:sp>
        <p:nvSpPr>
          <p:cNvPr id="13" name="ZoneTexte 12">
            <a:extLst>
              <a:ext uri="{FF2B5EF4-FFF2-40B4-BE49-F238E27FC236}">
                <a16:creationId xmlns:a16="http://schemas.microsoft.com/office/drawing/2014/main" id="{99DD3392-1776-4A01-AC97-FDF8F7C61054}"/>
              </a:ext>
            </a:extLst>
          </p:cNvPr>
          <p:cNvSpPr txBox="1"/>
          <p:nvPr/>
        </p:nvSpPr>
        <p:spPr>
          <a:xfrm>
            <a:off x="1247775" y="4454234"/>
            <a:ext cx="9273940" cy="338554"/>
          </a:xfrm>
          <a:prstGeom prst="rect">
            <a:avLst/>
          </a:prstGeom>
          <a:noFill/>
        </p:spPr>
        <p:txBody>
          <a:bodyPr wrap="square">
            <a:spAutoFit/>
          </a:bodyPr>
          <a:lstStyle/>
          <a:p>
            <a:r>
              <a:rPr lang="en-US" sz="1600" dirty="0"/>
              <a:t>s</a:t>
            </a:r>
            <a:endParaRPr lang="fr-FR" sz="1600" dirty="0"/>
          </a:p>
        </p:txBody>
      </p:sp>
    </p:spTree>
    <p:extLst>
      <p:ext uri="{BB962C8B-B14F-4D97-AF65-F5344CB8AC3E}">
        <p14:creationId xmlns:p14="http://schemas.microsoft.com/office/powerpoint/2010/main" val="2155503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2" name="Google Shape;222;p6"/>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r>
              <a:rPr lang="fr-FR" dirty="0"/>
              <a:t>7</a:t>
            </a:r>
            <a:endParaRPr dirty="0"/>
          </a:p>
        </p:txBody>
      </p:sp>
      <p:sp>
        <p:nvSpPr>
          <p:cNvPr id="220" name="Google Shape;220;p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Arial"/>
              <a:buNone/>
            </a:pPr>
            <a:r>
              <a:rPr lang="en-US" altLang="zh-CN" dirty="0"/>
              <a:t>Case Base Visualization (CBV)</a:t>
            </a:r>
          </a:p>
        </p:txBody>
      </p:sp>
      <p:sp>
        <p:nvSpPr>
          <p:cNvPr id="16" name="Textfeld 15">
            <a:extLst>
              <a:ext uri="{FF2B5EF4-FFF2-40B4-BE49-F238E27FC236}">
                <a16:creationId xmlns:a16="http://schemas.microsoft.com/office/drawing/2014/main" id="{3FECB787-B2DB-41F5-9900-51C0C6920551}"/>
              </a:ext>
            </a:extLst>
          </p:cNvPr>
          <p:cNvSpPr txBox="1"/>
          <p:nvPr/>
        </p:nvSpPr>
        <p:spPr>
          <a:xfrm>
            <a:off x="12844433" y="897081"/>
            <a:ext cx="5400107" cy="404663"/>
          </a:xfrm>
          <a:prstGeom prst="rect">
            <a:avLst/>
          </a:prstGeom>
          <a:noFill/>
        </p:spPr>
        <p:txBody>
          <a:bodyPr wrap="square">
            <a:spAutoFit/>
          </a:bodyPr>
          <a:lstStyle/>
          <a:p>
            <a:pPr marL="800100" indent="-342900">
              <a:lnSpc>
                <a:spcPct val="110000"/>
              </a:lnSpc>
              <a:buFont typeface="Arial" panose="020B0604020202020204" pitchFamily="34" charset="0"/>
              <a:buChar char="•"/>
            </a:pPr>
            <a:endParaRPr lang="en-GB" altLang="zh-CN" sz="2000" dirty="0"/>
          </a:p>
        </p:txBody>
      </p:sp>
      <p:sp>
        <p:nvSpPr>
          <p:cNvPr id="4" name="Rectangle 1">
            <a:extLst>
              <a:ext uri="{FF2B5EF4-FFF2-40B4-BE49-F238E27FC236}">
                <a16:creationId xmlns:a16="http://schemas.microsoft.com/office/drawing/2014/main" id="{3A9E99BF-27AA-4AA0-AB4B-B68999086A33}"/>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 name="AutoShape 2">
            <a:extLst>
              <a:ext uri="{FF2B5EF4-FFF2-40B4-BE49-F238E27FC236}">
                <a16:creationId xmlns:a16="http://schemas.microsoft.com/office/drawing/2014/main" id="{2145ACB5-872E-46B0-8CB3-2FB2F8FB6F4A}"/>
              </a:ext>
            </a:extLst>
          </p:cNvPr>
          <p:cNvSpPr>
            <a:spLocks noChangeAspect="1" noChangeArrowheads="1"/>
          </p:cNvSpPr>
          <p:nvPr/>
        </p:nvSpPr>
        <p:spPr bwMode="auto">
          <a:xfrm>
            <a:off x="1120775"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6" name="AutoShape 3">
            <a:extLst>
              <a:ext uri="{FF2B5EF4-FFF2-40B4-BE49-F238E27FC236}">
                <a16:creationId xmlns:a16="http://schemas.microsoft.com/office/drawing/2014/main" id="{BD3AFA63-99F3-45A2-B1D0-7B9240B1F287}"/>
              </a:ext>
            </a:extLst>
          </p:cNvPr>
          <p:cNvSpPr>
            <a:spLocks noChangeAspect="1" noChangeArrowheads="1"/>
          </p:cNvSpPr>
          <p:nvPr/>
        </p:nvSpPr>
        <p:spPr bwMode="auto">
          <a:xfrm>
            <a:off x="1120775" y="411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1" name="Google Shape;224;p6">
            <a:extLst>
              <a:ext uri="{FF2B5EF4-FFF2-40B4-BE49-F238E27FC236}">
                <a16:creationId xmlns:a16="http://schemas.microsoft.com/office/drawing/2014/main" id="{5C0671CC-2E81-405B-86F8-4F60C875118D}"/>
              </a:ext>
            </a:extLst>
          </p:cNvPr>
          <p:cNvSpPr txBox="1"/>
          <p:nvPr/>
        </p:nvSpPr>
        <p:spPr>
          <a:xfrm>
            <a:off x="92365" y="4899118"/>
            <a:ext cx="6976088"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FR" sz="1800" b="1" i="1" dirty="0"/>
              <a:t>Figure 4</a:t>
            </a:r>
            <a:r>
              <a:rPr lang="fr-FR" sz="1800" i="1" dirty="0"/>
              <a:t> – </a:t>
            </a:r>
            <a:r>
              <a:rPr lang="en-US" sz="1800" i="1" dirty="0"/>
              <a:t>The Force-Directed Graph-Drawing algorithm [5] </a:t>
            </a:r>
            <a:endParaRPr sz="1800" i="1" dirty="0"/>
          </a:p>
        </p:txBody>
      </p:sp>
      <p:pic>
        <p:nvPicPr>
          <p:cNvPr id="7" name="Image 6">
            <a:extLst>
              <a:ext uri="{FF2B5EF4-FFF2-40B4-BE49-F238E27FC236}">
                <a16:creationId xmlns:a16="http://schemas.microsoft.com/office/drawing/2014/main" id="{4A7EF809-508A-423E-9659-D92903FC4A94}"/>
              </a:ext>
            </a:extLst>
          </p:cNvPr>
          <p:cNvPicPr>
            <a:picLocks noChangeAspect="1"/>
          </p:cNvPicPr>
          <p:nvPr/>
        </p:nvPicPr>
        <p:blipFill>
          <a:blip r:embed="rId3"/>
          <a:stretch>
            <a:fillRect/>
          </a:stretch>
        </p:blipFill>
        <p:spPr>
          <a:xfrm>
            <a:off x="969138" y="1940567"/>
            <a:ext cx="5652603" cy="2976865"/>
          </a:xfrm>
          <a:prstGeom prst="rect">
            <a:avLst/>
          </a:prstGeom>
        </p:spPr>
      </p:pic>
      <p:sp>
        <p:nvSpPr>
          <p:cNvPr id="14" name="ZoneTexte 13">
            <a:extLst>
              <a:ext uri="{FF2B5EF4-FFF2-40B4-BE49-F238E27FC236}">
                <a16:creationId xmlns:a16="http://schemas.microsoft.com/office/drawing/2014/main" id="{09BDBACF-5D68-4355-A60E-01F687C2FFC7}"/>
              </a:ext>
            </a:extLst>
          </p:cNvPr>
          <p:cNvSpPr txBox="1"/>
          <p:nvPr/>
        </p:nvSpPr>
        <p:spPr>
          <a:xfrm>
            <a:off x="7196579" y="1473460"/>
            <a:ext cx="4494494" cy="4093428"/>
          </a:xfrm>
          <a:prstGeom prst="rect">
            <a:avLst/>
          </a:prstGeom>
          <a:noFill/>
        </p:spPr>
        <p:txBody>
          <a:bodyPr wrap="square">
            <a:spAutoFit/>
          </a:bodyPr>
          <a:lstStyle/>
          <a:p>
            <a:pPr marL="285750" indent="-285750">
              <a:buFont typeface="Wingdings" panose="05000000000000000000" pitchFamily="2" charset="2"/>
              <a:buChar char="Ø"/>
            </a:pPr>
            <a:r>
              <a:rPr lang="fr-FR" sz="2000" dirty="0"/>
              <a:t>Force-</a:t>
            </a:r>
            <a:r>
              <a:rPr lang="fr-FR" sz="2000" dirty="0" err="1"/>
              <a:t>Directed</a:t>
            </a:r>
            <a:r>
              <a:rPr lang="fr-FR" sz="2000" dirty="0"/>
              <a:t> Graph-</a:t>
            </a:r>
            <a:r>
              <a:rPr lang="fr-FR" sz="2000" dirty="0" err="1"/>
              <a:t>Drawing</a:t>
            </a:r>
            <a:r>
              <a:rPr lang="fr-FR" sz="2000" dirty="0"/>
              <a:t> </a:t>
            </a:r>
            <a:r>
              <a:rPr lang="fr-FR" sz="2000" dirty="0" err="1"/>
              <a:t>Algorithm</a:t>
            </a:r>
            <a:endParaRPr lang="fr-FR" sz="2000" dirty="0"/>
          </a:p>
          <a:p>
            <a:pPr marL="285750" indent="-285750">
              <a:buFont typeface="Wingdings" panose="05000000000000000000" pitchFamily="2" charset="2"/>
              <a:buChar char="Ø"/>
            </a:pPr>
            <a:endParaRPr lang="fr-FR" sz="2000" dirty="0"/>
          </a:p>
          <a:p>
            <a:pPr marL="285750" indent="-285750">
              <a:buFont typeface="Wingdings" panose="05000000000000000000" pitchFamily="2" charset="2"/>
              <a:buChar char="Ø"/>
            </a:pPr>
            <a:r>
              <a:rPr lang="fr-FR" sz="2000" dirty="0" err="1"/>
              <a:t>Map</a:t>
            </a:r>
            <a:r>
              <a:rPr lang="fr-FR" sz="2000" dirty="0"/>
              <a:t> the n-</a:t>
            </a:r>
            <a:r>
              <a:rPr lang="fr-FR" sz="2000" dirty="0" err="1"/>
              <a:t>dimensional</a:t>
            </a:r>
            <a:r>
              <a:rPr lang="fr-FR" sz="2000" dirty="0"/>
              <a:t> cases onto a </a:t>
            </a:r>
            <a:r>
              <a:rPr lang="fr-FR" sz="2000" dirty="0" err="1"/>
              <a:t>two-dimensional</a:t>
            </a:r>
            <a:r>
              <a:rPr lang="fr-FR" sz="2000" dirty="0"/>
              <a:t> screen</a:t>
            </a:r>
          </a:p>
          <a:p>
            <a:pPr marL="285750" indent="-285750">
              <a:buFont typeface="Wingdings" panose="05000000000000000000" pitchFamily="2" charset="2"/>
              <a:buChar char="Ø"/>
            </a:pPr>
            <a:endParaRPr lang="fr-FR" sz="2000" dirty="0"/>
          </a:p>
          <a:p>
            <a:pPr marL="285750" indent="-285750">
              <a:buFont typeface="Wingdings" panose="05000000000000000000" pitchFamily="2" charset="2"/>
              <a:buChar char="Ø"/>
            </a:pPr>
            <a:r>
              <a:rPr lang="fr-FR" sz="2000" dirty="0" err="1"/>
              <a:t>Preserving</a:t>
            </a:r>
            <a:r>
              <a:rPr lang="fr-FR" sz="2000" dirty="0"/>
              <a:t> the </a:t>
            </a:r>
            <a:r>
              <a:rPr lang="fr-FR" sz="2000" dirty="0" err="1"/>
              <a:t>similarity</a:t>
            </a:r>
            <a:r>
              <a:rPr lang="fr-FR" sz="2000" dirty="0"/>
              <a:t> </a:t>
            </a:r>
            <a:r>
              <a:rPr lang="fr-FR" sz="2000" dirty="0" err="1"/>
              <a:t>relationships</a:t>
            </a:r>
            <a:r>
              <a:rPr lang="fr-FR" sz="2000" dirty="0"/>
              <a:t> </a:t>
            </a:r>
            <a:r>
              <a:rPr lang="fr-FR" sz="2000" dirty="0" err="1"/>
              <a:t>between</a:t>
            </a:r>
            <a:r>
              <a:rPr lang="fr-FR" sz="2000" dirty="0"/>
              <a:t> pairs of cases as on-screen distances. </a:t>
            </a:r>
          </a:p>
          <a:p>
            <a:pPr marL="285750" indent="-285750">
              <a:buFont typeface="Wingdings" panose="05000000000000000000" pitchFamily="2" charset="2"/>
              <a:buChar char="Ø"/>
            </a:pPr>
            <a:endParaRPr lang="fr-FR" sz="2000" dirty="0"/>
          </a:p>
          <a:p>
            <a:pPr marL="285750" indent="-285750">
              <a:buFont typeface="Wingdings" panose="05000000000000000000" pitchFamily="2" charset="2"/>
              <a:buChar char="Ø"/>
            </a:pPr>
            <a:r>
              <a:rPr lang="fr-FR" sz="2000" dirty="0" err="1"/>
              <a:t>Pearson’s</a:t>
            </a:r>
            <a:r>
              <a:rPr lang="fr-FR" sz="2000" dirty="0"/>
              <a:t> </a:t>
            </a:r>
            <a:r>
              <a:rPr lang="fr-FR" sz="2000" dirty="0" err="1"/>
              <a:t>correlation</a:t>
            </a:r>
            <a:r>
              <a:rPr lang="fr-FR" sz="2000" dirty="0"/>
              <a:t> </a:t>
            </a:r>
            <a:r>
              <a:rPr lang="fr-FR" sz="2000" dirty="0" err="1"/>
              <a:t>coefﬁcient</a:t>
            </a:r>
            <a:r>
              <a:rPr lang="fr-FR" sz="2000" dirty="0"/>
              <a:t> &amp; </a:t>
            </a:r>
            <a:r>
              <a:rPr lang="fr-FR" sz="2000" dirty="0" err="1"/>
              <a:t>Spearman’s</a:t>
            </a:r>
            <a:r>
              <a:rPr lang="fr-FR" sz="2000" dirty="0"/>
              <a:t> </a:t>
            </a:r>
            <a:r>
              <a:rPr lang="fr-FR" sz="2000" dirty="0" err="1"/>
              <a:t>rank</a:t>
            </a:r>
            <a:r>
              <a:rPr lang="fr-FR" sz="2000" dirty="0"/>
              <a:t> </a:t>
            </a:r>
            <a:r>
              <a:rPr lang="fr-FR" sz="2000" dirty="0" err="1"/>
              <a:t>correlation</a:t>
            </a:r>
            <a:r>
              <a:rPr lang="fr-FR" sz="2000" dirty="0"/>
              <a:t> </a:t>
            </a:r>
            <a:r>
              <a:rPr lang="fr-FR" sz="2000" dirty="0" err="1"/>
              <a:t>coefﬁcient</a:t>
            </a:r>
            <a:r>
              <a:rPr lang="fr-FR" sz="2000" dirty="0"/>
              <a:t> </a:t>
            </a:r>
          </a:p>
        </p:txBody>
      </p:sp>
      <p:sp>
        <p:nvSpPr>
          <p:cNvPr id="29" name="ZoneTexte 28">
            <a:extLst>
              <a:ext uri="{FF2B5EF4-FFF2-40B4-BE49-F238E27FC236}">
                <a16:creationId xmlns:a16="http://schemas.microsoft.com/office/drawing/2014/main" id="{063C6712-63A5-48BD-BB36-4EAA1EC32FC2}"/>
              </a:ext>
            </a:extLst>
          </p:cNvPr>
          <p:cNvSpPr txBox="1"/>
          <p:nvPr/>
        </p:nvSpPr>
        <p:spPr>
          <a:xfrm>
            <a:off x="12462444" y="1975858"/>
            <a:ext cx="3708890" cy="1384995"/>
          </a:xfrm>
          <a:prstGeom prst="rect">
            <a:avLst/>
          </a:prstGeom>
          <a:noFill/>
        </p:spPr>
        <p:txBody>
          <a:bodyPr wrap="square">
            <a:spAutoFit/>
          </a:bodyPr>
          <a:lstStyle/>
          <a:p>
            <a:pPr algn="just">
              <a:spcBef>
                <a:spcPts val="300"/>
              </a:spcBef>
              <a:spcAft>
                <a:spcPts val="300"/>
              </a:spcAft>
            </a:pPr>
            <a:r>
              <a:rPr lang="en-GB" sz="1400" dirty="0">
                <a:effectLst/>
                <a:latin typeface="Times New Roman" panose="02020603050405020304" pitchFamily="18" charset="0"/>
                <a:ea typeface="MS Mincho" panose="02020609040205080304" pitchFamily="49" charset="-128"/>
                <a:cs typeface="Arial" panose="020B0604020202020204" pitchFamily="34" charset="0"/>
              </a:rPr>
              <a:t>The CBV method of Force-Directed Graph-Drawing is applied in </a:t>
            </a:r>
            <a:r>
              <a:rPr lang="en-GB" sz="1400" dirty="0" err="1">
                <a:effectLst/>
                <a:latin typeface="Times New Roman" panose="02020603050405020304" pitchFamily="18" charset="0"/>
                <a:ea typeface="MS Mincho" panose="02020609040205080304" pitchFamily="49" charset="-128"/>
                <a:cs typeface="Arial" panose="020B0604020202020204" pitchFamily="34" charset="0"/>
              </a:rPr>
              <a:t>vpython</a:t>
            </a:r>
            <a:r>
              <a:rPr lang="en-GB" sz="1400" dirty="0">
                <a:effectLst/>
                <a:latin typeface="Times New Roman" panose="02020603050405020304" pitchFamily="18" charset="0"/>
                <a:ea typeface="MS Mincho" panose="02020609040205080304" pitchFamily="49" charset="-128"/>
                <a:cs typeface="Arial" panose="020B0604020202020204" pitchFamily="34" charset="0"/>
              </a:rPr>
              <a:t> to demonstrate intuitively the case distribution in the case base to the user and to show the effects of Modified CNN method on diversification of retrievals compared with original CNN method. </a:t>
            </a:r>
            <a:endParaRPr lang="fr-FR" sz="1400" dirty="0">
              <a:effectLst/>
              <a:latin typeface="Times New Roman" panose="02020603050405020304" pitchFamily="18" charset="0"/>
              <a:ea typeface="MS Mincho" panose="02020609040205080304" pitchFamily="49" charset="-128"/>
              <a:cs typeface="Arial" panose="020B0604020202020204" pitchFamily="34" charset="0"/>
            </a:endParaRPr>
          </a:p>
        </p:txBody>
      </p:sp>
    </p:spTree>
    <p:extLst>
      <p:ext uri="{BB962C8B-B14F-4D97-AF65-F5344CB8AC3E}">
        <p14:creationId xmlns:p14="http://schemas.microsoft.com/office/powerpoint/2010/main" val="1128119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hème Office">
  <a:themeElements>
    <a:clrScheme name="ISAE-SUPAERO">
      <a:dk1>
        <a:srgbClr val="000000"/>
      </a:dk1>
      <a:lt1>
        <a:srgbClr val="FFFFFF"/>
      </a:lt1>
      <a:dk2>
        <a:srgbClr val="000000"/>
      </a:dk2>
      <a:lt2>
        <a:srgbClr val="FEFFFF"/>
      </a:lt2>
      <a:accent1>
        <a:srgbClr val="DD1F19"/>
      </a:accent1>
      <a:accent2>
        <a:srgbClr val="A1141B"/>
      </a:accent2>
      <a:accent3>
        <a:srgbClr val="00B0E6"/>
      </a:accent3>
      <a:accent4>
        <a:srgbClr val="122271"/>
      </a:accent4>
      <a:accent5>
        <a:srgbClr val="96BE0F"/>
      </a:accent5>
      <a:accent6>
        <a:srgbClr val="328926"/>
      </a:accent6>
      <a:hlink>
        <a:srgbClr val="F9BB01"/>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7641</TotalTime>
  <Words>1825</Words>
  <Application>Microsoft Office PowerPoint</Application>
  <PresentationFormat>Grand écran</PresentationFormat>
  <Paragraphs>225</Paragraphs>
  <Slides>27</Slides>
  <Notes>24</Notes>
  <HiddenSlides>0</HiddenSlides>
  <MMClips>1</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27</vt:i4>
      </vt:variant>
    </vt:vector>
  </HeadingPairs>
  <TitlesOfParts>
    <vt:vector size="37" baseType="lpstr">
      <vt:lpstr>Wingdings</vt:lpstr>
      <vt:lpstr>Arial Narrow</vt:lpstr>
      <vt:lpstr>Times New Roman</vt:lpstr>
      <vt:lpstr>Academy Engraved LET</vt:lpstr>
      <vt:lpstr>Avenir</vt:lpstr>
      <vt:lpstr>Cambria Math</vt:lpstr>
      <vt:lpstr>Calibri</vt:lpstr>
      <vt:lpstr>Georgia</vt:lpstr>
      <vt:lpstr>Arial</vt:lpstr>
      <vt:lpstr>Thème Office</vt:lpstr>
      <vt:lpstr>Knowledge Reuse for Design of a Complex System</vt:lpstr>
      <vt:lpstr>Project Introduction</vt:lpstr>
      <vt:lpstr>Context of Case-Based Reasoning (CBR)</vt:lpstr>
      <vt:lpstr>State of Art</vt:lpstr>
      <vt:lpstr>Investigation Methods</vt:lpstr>
      <vt:lpstr>Generalization &amp; Abstraction – Modified CNN</vt:lpstr>
      <vt:lpstr>Generalization &amp; Abstraction – Modified CNN</vt:lpstr>
      <vt:lpstr>Performance Evaluation for Solutions</vt:lpstr>
      <vt:lpstr>Case Base Visualization (CBV)</vt:lpstr>
      <vt:lpstr>Tools of Implementation</vt:lpstr>
      <vt:lpstr>Results &amp; Analysis</vt:lpstr>
      <vt:lpstr>Results &amp; Analysis</vt:lpstr>
      <vt:lpstr>Results &amp; Analysis</vt:lpstr>
      <vt:lpstr>Results &amp; Analysis</vt:lpstr>
      <vt:lpstr>Results &amp; Analysis – Case Base Inspection</vt:lpstr>
      <vt:lpstr>Conclusion &amp; Perspectives</vt:lpstr>
      <vt:lpstr>Présentation PowerPoint</vt:lpstr>
      <vt:lpstr>Bibliography</vt:lpstr>
      <vt:lpstr>Contents</vt:lpstr>
      <vt:lpstr>Présentation PowerPoint</vt:lpstr>
      <vt:lpstr>Project Introduction</vt:lpstr>
      <vt:lpstr>Attributes in Description Space</vt:lpstr>
      <vt:lpstr>Attributes in Description Space</vt:lpstr>
      <vt:lpstr> Generalized Cases</vt:lpstr>
      <vt:lpstr>Case Base Visualization (CBV)</vt:lpstr>
      <vt:lpstr>Results &amp; Analysis</vt:lpstr>
      <vt:lpstr>Results &amp;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Knowledge Reuse for Design of a Complex System</dc:title>
  <dc:creator>Alexandra PRAX-HUART</dc:creator>
  <cp:lastModifiedBy>Wendi DING</cp:lastModifiedBy>
  <cp:revision>392</cp:revision>
  <dcterms:modified xsi:type="dcterms:W3CDTF">2022-03-29T06:42:17Z</dcterms:modified>
</cp:coreProperties>
</file>